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4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5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6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7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8.xml" ContentType="application/vnd.openxmlformats-officedocument.theme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theme/theme9.xml" ContentType="application/vnd.openxmlformats-officedocument.theme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0" r:id="rId2"/>
    <p:sldMasterId id="2147483701" r:id="rId3"/>
    <p:sldMasterId id="2147483721" r:id="rId4"/>
    <p:sldMasterId id="2147483741" r:id="rId5"/>
    <p:sldMasterId id="2147483759" r:id="rId6"/>
    <p:sldMasterId id="2147483779" r:id="rId7"/>
    <p:sldMasterId id="2147483800" r:id="rId8"/>
    <p:sldMasterId id="2147483820" r:id="rId9"/>
    <p:sldMasterId id="2147483840" r:id="rId10"/>
  </p:sldMasterIdLst>
  <p:notesMasterIdLst>
    <p:notesMasterId r:id="rId69"/>
  </p:notesMasterIdLst>
  <p:sldIdLst>
    <p:sldId id="256" r:id="rId11"/>
    <p:sldId id="260" r:id="rId12"/>
    <p:sldId id="351" r:id="rId13"/>
    <p:sldId id="361" r:id="rId14"/>
    <p:sldId id="353" r:id="rId15"/>
    <p:sldId id="362" r:id="rId16"/>
    <p:sldId id="363" r:id="rId17"/>
    <p:sldId id="262" r:id="rId18"/>
    <p:sldId id="367" r:id="rId19"/>
    <p:sldId id="368" r:id="rId20"/>
    <p:sldId id="273" r:id="rId21"/>
    <p:sldId id="274" r:id="rId22"/>
    <p:sldId id="364" r:id="rId23"/>
    <p:sldId id="277" r:id="rId24"/>
    <p:sldId id="354" r:id="rId25"/>
    <p:sldId id="355" r:id="rId26"/>
    <p:sldId id="373" r:id="rId27"/>
    <p:sldId id="357" r:id="rId28"/>
    <p:sldId id="370" r:id="rId29"/>
    <p:sldId id="383" r:id="rId30"/>
    <p:sldId id="284" r:id="rId31"/>
    <p:sldId id="285" r:id="rId32"/>
    <p:sldId id="288" r:id="rId33"/>
    <p:sldId id="291" r:id="rId34"/>
    <p:sldId id="293" r:id="rId35"/>
    <p:sldId id="297" r:id="rId36"/>
    <p:sldId id="298" r:id="rId37"/>
    <p:sldId id="301" r:id="rId38"/>
    <p:sldId id="371" r:id="rId39"/>
    <p:sldId id="372" r:id="rId40"/>
    <p:sldId id="365" r:id="rId41"/>
    <p:sldId id="366" r:id="rId42"/>
    <p:sldId id="257" r:id="rId43"/>
    <p:sldId id="258" r:id="rId44"/>
    <p:sldId id="259" r:id="rId45"/>
    <p:sldId id="385" r:id="rId46"/>
    <p:sldId id="386" r:id="rId47"/>
    <p:sldId id="387" r:id="rId48"/>
    <p:sldId id="388" r:id="rId49"/>
    <p:sldId id="384" r:id="rId50"/>
    <p:sldId id="390" r:id="rId51"/>
    <p:sldId id="391" r:id="rId52"/>
    <p:sldId id="392" r:id="rId53"/>
    <p:sldId id="393" r:id="rId54"/>
    <p:sldId id="394" r:id="rId55"/>
    <p:sldId id="395" r:id="rId56"/>
    <p:sldId id="397" r:id="rId57"/>
    <p:sldId id="396" r:id="rId58"/>
    <p:sldId id="389" r:id="rId59"/>
    <p:sldId id="374" r:id="rId60"/>
    <p:sldId id="375" r:id="rId61"/>
    <p:sldId id="376" r:id="rId62"/>
    <p:sldId id="377" r:id="rId63"/>
    <p:sldId id="378" r:id="rId64"/>
    <p:sldId id="379" r:id="rId65"/>
    <p:sldId id="380" r:id="rId66"/>
    <p:sldId id="381" r:id="rId67"/>
    <p:sldId id="398" r:id="rId6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34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63" Type="http://schemas.openxmlformats.org/officeDocument/2006/relationships/slide" Target="slides/slide53.xml"/><Relationship Id="rId68" Type="http://schemas.openxmlformats.org/officeDocument/2006/relationships/slide" Target="slides/slide58.xml"/><Relationship Id="rId7" Type="http://schemas.openxmlformats.org/officeDocument/2006/relationships/slideMaster" Target="slideMasters/slideMaster7.xml"/><Relationship Id="rId71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66" Type="http://schemas.openxmlformats.org/officeDocument/2006/relationships/slide" Target="slides/slide5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61" Type="http://schemas.openxmlformats.org/officeDocument/2006/relationships/slide" Target="slides/slide5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slide" Target="slides/slide50.xml"/><Relationship Id="rId65" Type="http://schemas.openxmlformats.org/officeDocument/2006/relationships/slide" Target="slides/slide55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slide" Target="slides/slide46.xml"/><Relationship Id="rId64" Type="http://schemas.openxmlformats.org/officeDocument/2006/relationships/slide" Target="slides/slide54.xml"/><Relationship Id="rId69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1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slide" Target="slides/slide49.xml"/><Relationship Id="rId67" Type="http://schemas.openxmlformats.org/officeDocument/2006/relationships/slide" Target="slides/slide57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slide" Target="slides/slide52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71BDA2-0230-49E2-8C75-348AA06A6547}" type="datetimeFigureOut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03D30-FEA8-405B-B9AF-7BBEFD49424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5960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旗標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1CF30-9387-47E8-9016-F24B1A37CE42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4627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旗標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1CF30-9387-47E8-9016-F24B1A37CE42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7841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Pr>
        <a:gradFill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297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93212D6-B339-40DE-B5AC-1AE060B48248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887" y="6402838"/>
            <a:ext cx="551167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8466309" y="5656195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194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25B73-2E1C-42A7-9B94-F9E111EEE3AB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327894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9C64FECE-ACDC-4382-A059-CF5EDA3DE6C2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55061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2F93B-11C2-441A-B631-C72BA0DCBAFE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105063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F638-0295-470E-ADEC-84E2A184E2CA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7857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31F5-65FD-4668-88AE-148C2411C6CA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860643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25B73-2E1C-42A7-9B94-F9E111EEE3AB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626503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D6446-A099-4626-9580-F3C29917ACF8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896748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BB2D8-A448-4C36-B03B-F43870BF461E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078325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8771-E181-4FFA-A80C-5C03C5E12E03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015932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E2345-9C2B-4556-9CD8-BE77D353438F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68232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09409-265F-4284-A8BE-F05F5EF1AB64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0748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D6446-A099-4626-9580-F3C29917ACF8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30509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BE022-3231-483F-9923-D8E84ABEDCAB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116379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B913-A56A-44DB-877E-3A57414784EB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009483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D1994-51C3-436E-8F54-82CE871BB7D3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46574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3190-D41C-4149-8BE7-C120B5CAA9ED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005998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48CC53F-33B0-47D9-8D98-545F9FA417A1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2603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FD41-7DC0-46AA-B425-5BD747470B78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7823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440752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080000" cy="90000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270000"/>
            <a:ext cx="10131425" cy="4521201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85B52C82-6FCA-4353-8E6A-FB6B16625979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488807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章節內容_雙欄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6"/>
            <a:ext cx="12188825" cy="68562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887" y="1197062"/>
            <a:ext cx="5105399" cy="4521201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5867401" y="1197062"/>
            <a:ext cx="5105399" cy="4521201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080000" cy="90000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AF00835F-6496-4736-BBFC-FE451B1518DB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077768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作業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918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4762499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E716497D-D0F6-4BAD-A1F4-90C20B325F6C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680326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0336560A-E5D2-446A-9A4C-390FBB338AB3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9265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BB2D8-A448-4C36-B03B-F43870BF461E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910278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1" y="228599"/>
            <a:ext cx="10080000" cy="900000"/>
          </a:xfrm>
          <a:effectLst/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zh-TW" altLang="en-US" dirty="0"/>
              <a:t>按一下以編輯母片標題樣式</a:t>
            </a:r>
            <a:r>
              <a:rPr lang="en-US" altLang="zh-TW" dirty="0"/>
              <a:t>28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02095207-CDE4-4219-A2CE-DD90EB88CFD9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629916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4CD86-8EC8-4D9B-83B5-A16671146C3D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324744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79A3E-05B9-4E89-A607-ABB7E519BB4D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160255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4C6C6-719E-4422-BBE7-AD7F8E74A877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116738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5EB74-10F4-48E5-A035-250E4F20EB9E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369910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60FC7-7603-491D-81E7-B7382214E0B3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556888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9C7E6-DBCB-4C7F-A159-4AE972CD5A4A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173560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8EDC-3A58-44A0-92FC-58B76724383D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064088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72230-48DE-4B2B-B3AF-752F58FA3FEF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039232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2AF35-FC66-48FC-9A8D-BDDA3B998B6F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3671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8771-E181-4FFA-A80C-5C03C5E12E03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60647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E715D-9294-478E-8F20-C86E0B6BF1CE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803963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EFA65-2EFB-4091-B44F-759AE287A1EF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64095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C7283-E350-4F69-9C93-F116F4748603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687787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36F87-7C14-46BF-A2A9-5FC2C9754F78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835832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32026EE2-26D4-4C18-95A5-86884FA69A34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675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26F6B-1799-490E-8564-A7B5BA4A951B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52993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2" y="377615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10131425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0F562878-0CC3-489B-9229-40AA0146B6AD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369708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作業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635" y="414627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4762499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23627378-9AD4-4AAC-BC8D-BC1481BCF89B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56132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79BA642F-B899-4C6F-BB5F-35E99E14E36C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99338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FE84395B-08F7-43C2-A3C5-AD588A997D7E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3731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E2345-9C2B-4556-9CD8-BE77D353438F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5684297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0C7E8-F35B-4363-94FF-B440B2B5286A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404019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57897-0F11-4F2C-B9CC-B420B07CF05B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0585133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FF033-A731-4891-886D-9CDC8E2373CF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450586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DCA7A-83FA-40AC-AB1F-FACBD24073C8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608786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0F4E-790F-4D0D-920A-836D472ACC5A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583263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6CA5-1E2C-4C11-AFA3-CE53ACDD0361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045563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AACBD-A837-4306-A8F8-E4CBC24F0E65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7533567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7370-62B3-4A17-AE91-543DEFF9AE92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9699180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7CD1-B400-47B4-80F3-0D3843EE12FF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9973205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1C6B3-EEE2-4543-BDD1-A57567F7CE14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13314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09409-265F-4284-A8BE-F05F5EF1AB64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067095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DFDE7-A7CA-47E9-AC2D-9EE244FEF5F2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7394504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92412-DED9-4709-9C96-F30AEC9B2270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119937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D2388-46AE-478E-9937-D314890275D6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5964276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132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8D9C0CD-D8B3-4873-AFDC-F83D8782512F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698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C34AE-60A0-4F6B-8985-AB5DA71677E7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151483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2" y="377615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10131425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C46EF345-7288-4780-8548-DE179260FE5B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762740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作業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2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4762499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60626961-6FC6-4392-9055-B96BF38A506A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567110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C33078CD-AF5B-465E-A6F5-AA9DB662EAFD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707338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7F87CC1C-12D9-46D1-9896-40349078BB29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622321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3799F-BF25-4AC1-8B0C-EE3205F9541B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87643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BE022-3231-483F-9923-D8E84ABEDCAB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84385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69F38-F32D-4AF1-8CCE-D0651F1915F2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299122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6339-4A24-466A-B919-21E087F75BF9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1808489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4749-D8BE-4E61-88DA-E9F12394043A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9469708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7226-D560-4CA2-A816-7347E4EF1ECD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7241079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625A-19AB-4A48-8ADF-9DDE6DB2E563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3592155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5E00-6952-448D-AED6-95B2369AAE14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551647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92A03-4993-4DD3-9ADE-CB58E46CA5D3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077284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A753-B5AD-4EA4-AB6D-6947D040CB4B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358040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91285-B5B4-4ED3-B2A7-43A820BB20CA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1075072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01E3-55F8-40D0-B5CE-8D8B3779ECAE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40347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B913-A56A-44DB-877E-3A57414784EB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2513932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642CC-D222-4344-B08C-0E19012EE4EF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854851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37CBA-9D04-4976-B746-42026DC630F8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1010121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5460A-8D7C-488D-B00D-222F3D73B28D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046986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1CFC0-B172-4FBC-89AD-394ED2AB3263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970147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D0D1-81E6-4F44-8DD3-70B00C27CA88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960186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CE152-E400-4055-9830-6F2373925B3C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408569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4D0F3-0B31-4A0E-AC0A-4243095E260E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878027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EA39-E4EE-4E52-BE33-AA3336A16195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249118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D3A22-F1B1-41BA-8416-0216DB1A7C97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454390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4A00-7339-481E-A98B-7C23CB18A949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5673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D1994-51C3-436E-8F54-82CE871BB7D3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44793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1DE8-CF0D-41ED-92F2-F6D5BE54CD88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318653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CE022-2A3A-4385-B648-B22BDC2D5134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67885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4A929-EE43-49D3-B053-9786DED08100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262855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0D2D-E3EC-4344-AFF5-5E742E09A177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689892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A23BF-D208-4827-8A01-2AF11BA0815A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642052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46542-C2B2-4A46-B58E-129019C1D0E0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050048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70DD2-C835-4154-8FC3-49B61E987455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013504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ED1A3-4815-42CF-A975-A355D703DBA7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892174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478F7-57C7-4801-8D84-F78D41213901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5009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3190-D41C-4149-8BE7-C120B5CAA9ED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82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7324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425284" y="6394555"/>
            <a:ext cx="1600200" cy="377825"/>
          </a:xfrm>
        </p:spPr>
        <p:txBody>
          <a:bodyPr/>
          <a:lstStyle/>
          <a:p>
            <a:fld id="{54B2E327-9133-46F9-BDE8-09EBAD0A2159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1253" y="6394556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0" y="5653770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6237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48CC53F-33B0-47D9-8D98-545F9FA417A1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80218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FD41-7DC0-46AA-B425-5BD747470B78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574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440752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080000" cy="90000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270000"/>
            <a:ext cx="10131425" cy="4521201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85B52C82-6FCA-4353-8E6A-FB6B16625979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13658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章節內容_雙欄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6"/>
            <a:ext cx="12188825" cy="68562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887" y="1197062"/>
            <a:ext cx="5105399" cy="4521201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5867401" y="1197062"/>
            <a:ext cx="5105399" cy="4521201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080000" cy="90000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AF00835F-6496-4736-BBFC-FE451B1518DB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86842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作業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918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4762499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E716497D-D0F6-4BAD-A1F4-90C20B325F6C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9481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0336560A-E5D2-446A-9A4C-390FBB338AB3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063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1" y="228599"/>
            <a:ext cx="10080000" cy="900000"/>
          </a:xfrm>
          <a:effectLst/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zh-TW" altLang="en-US" dirty="0"/>
              <a:t>按一下以編輯母片標題樣式</a:t>
            </a:r>
            <a:r>
              <a:rPr lang="en-US" altLang="zh-TW" dirty="0"/>
              <a:t>28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02095207-CDE4-4219-A2CE-DD90EB88CFD9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31209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4CD86-8EC8-4D9B-83B5-A16671146C3D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9110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79A3E-05B9-4E89-A607-ABB7E519BB4D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61604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4C6C6-719E-4422-BBE7-AD7F8E74A877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9136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640" y="149424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466309" y="5656195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341" y="149424"/>
            <a:ext cx="11202923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341" y="1278111"/>
            <a:ext cx="11202924" cy="5024804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9" name="日期版面配置區 8"/>
          <p:cNvSpPr>
            <a:spLocks noGrp="1"/>
          </p:cNvSpPr>
          <p:nvPr>
            <p:ph type="dt" sz="half" idx="10"/>
          </p:nvPr>
        </p:nvSpPr>
        <p:spPr>
          <a:xfrm>
            <a:off x="10505595" y="6465363"/>
            <a:ext cx="1600200" cy="377825"/>
          </a:xfrm>
        </p:spPr>
        <p:txBody>
          <a:bodyPr/>
          <a:lstStyle/>
          <a:p>
            <a:fld id="{3B1FC77B-A7D0-4BAB-A26A-10184C6B4354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11"/>
          </p:nvPr>
        </p:nvSpPr>
        <p:spPr>
          <a:xfrm>
            <a:off x="1821180" y="6390807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>
          <a:xfrm>
            <a:off x="0" y="6465364"/>
            <a:ext cx="551167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94515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5EB74-10F4-48E5-A035-250E4F20EB9E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83200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60FC7-7603-491D-81E7-B7382214E0B3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00244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9C7E6-DBCB-4C7F-A159-4AE972CD5A4A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4813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8EDC-3A58-44A0-92FC-58B76724383D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18261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72230-48DE-4B2B-B3AF-752F58FA3FEF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09145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2AF35-FC66-48FC-9A8D-BDDA3B998B6F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33623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E715D-9294-478E-8F20-C86E0B6BF1CE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4738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EFA65-2EFB-4091-B44F-759AE287A1EF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02901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C7283-E350-4F69-9C93-F116F4748603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8958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36F87-7C14-46BF-A2A9-5FC2C9754F78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2107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作業">
    <p:bg>
      <p:bgPr>
        <a:gradFill flip="none" rotWithShape="1">
          <a:gsLst>
            <a:gs pos="10000">
              <a:schemeClr val="accent6">
                <a:lumMod val="50000"/>
              </a:schemeClr>
            </a:gs>
            <a:gs pos="100000">
              <a:schemeClr val="accent6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75" y="149424"/>
            <a:ext cx="11622504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712" y="1154944"/>
            <a:ext cx="6424025" cy="5083342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AF40DF99-2618-48BB-9D58-5FFD4F856ABB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8466309" y="5656195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圖片版面配置區 10"/>
          <p:cNvSpPr>
            <a:spLocks noGrp="1"/>
          </p:cNvSpPr>
          <p:nvPr>
            <p:ph type="pic" sz="quarter" idx="13"/>
          </p:nvPr>
        </p:nvSpPr>
        <p:spPr>
          <a:xfrm>
            <a:off x="6865619" y="1224692"/>
            <a:ext cx="4937359" cy="4815161"/>
          </a:xfrm>
        </p:spPr>
        <p:txBody>
          <a:bodyPr/>
          <a:lstStyle/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262547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32026EE2-26D4-4C18-95A5-86884FA69A34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043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26F6B-1799-490E-8564-A7B5BA4A951B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42498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2" y="377615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10131425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0F562878-0CC3-489B-9229-40AA0146B6AD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8026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作業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635" y="414627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4762499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23627378-9AD4-4AAC-BC8D-BC1481BCF89B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6153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79BA642F-B899-4C6F-BB5F-35E99E14E36C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459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FE84395B-08F7-43C2-A3C5-AD588A997D7E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03184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0C7E8-F35B-4363-94FF-B440B2B5286A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360603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57897-0F11-4F2C-B9CC-B420B07CF05B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798404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FF033-A731-4891-886D-9CDC8E2373CF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926094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DCA7A-83FA-40AC-AB1F-FACBD24073C8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7398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202FC25B-DCEA-445A-93B9-FBE0315EE27F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466309" y="5656195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2534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0F4E-790F-4D0D-920A-836D472ACC5A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847467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6CA5-1E2C-4C11-AFA3-CE53ACDD0361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062963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AACBD-A837-4306-A8F8-E4CBC24F0E65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37563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7370-62B3-4A17-AE91-543DEFF9AE92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606096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7CD1-B400-47B4-80F3-0D3843EE12FF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663033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1C6B3-EEE2-4543-BDD1-A57567F7CE14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878890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DFDE7-A7CA-47E9-AC2D-9EE244FEF5F2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297175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92412-DED9-4709-9C96-F30AEC9B2270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68166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D2388-46AE-478E-9937-D314890275D6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28508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132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8D9C0CD-D8B3-4873-AFDC-F83D8782512F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705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9C64FECE-ACDC-4382-A059-CF5EDA3DE6C2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473639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C34AE-60A0-4F6B-8985-AB5DA71677E7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39855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2" y="377615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10131425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C46EF345-7288-4780-8548-DE179260FE5B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99635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作業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2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4762499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60626961-6FC6-4392-9055-B96BF38A506A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86742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C33078CD-AF5B-465E-A6F5-AA9DB662EAFD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77040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7F87CC1C-12D9-46D1-9896-40349078BB29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928529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3799F-BF25-4AC1-8B0C-EE3205F9541B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679210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69F38-F32D-4AF1-8CCE-D0651F1915F2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6106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6339-4A24-466A-B919-21E087F75BF9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482450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4749-D8BE-4E61-88DA-E9F12394043A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129297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7226-D560-4CA2-A816-7347E4EF1ECD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2258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2F93B-11C2-441A-B631-C72BA0DCBAFE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488925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625A-19AB-4A48-8ADF-9DDE6DB2E563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734891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5E00-6952-448D-AED6-95B2369AAE14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390538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92A03-4993-4DD3-9ADE-CB58E46CA5D3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611217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A753-B5AD-4EA4-AB6D-6947D040CB4B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863491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91285-B5B4-4ED3-B2A7-43A820BB20CA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997034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01E3-55F8-40D0-B5CE-8D8B3779ECAE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629803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642CC-D222-4344-B08C-0E19012EE4EF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90481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37CBA-9D04-4976-B746-42026DC630F8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47122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5460A-8D7C-488D-B00D-222F3D73B28D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84308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1CFC0-B172-4FBC-89AD-394ED2AB3263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441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F638-0295-470E-ADEC-84E2A184E2CA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087046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D0D1-81E6-4F44-8DD3-70B00C27CA88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8579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CE152-E400-4055-9830-6F2373925B3C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54334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4D0F3-0B31-4A0E-AC0A-4243095E260E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33998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EA39-E4EE-4E52-BE33-AA3336A16195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73357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D3A22-F1B1-41BA-8416-0216DB1A7C97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40311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4A00-7339-481E-A98B-7C23CB18A949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95466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1DE8-CF0D-41ED-92F2-F6D5BE54CD88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42025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CE022-2A3A-4385-B648-B22BDC2D5134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67287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4A929-EE43-49D3-B053-9786DED08100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0335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0D2D-E3EC-4344-AFF5-5E742E09A177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4734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31F5-65FD-4668-88AE-148C2411C6CA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108504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A23BF-D208-4827-8A01-2AF11BA0815A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27746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46542-C2B2-4A46-B58E-129019C1D0E0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23835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70DD2-C835-4154-8FC3-49B61E987455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33768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ED1A3-4815-42CF-A975-A355D703DBA7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76350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478F7-57C7-4801-8D84-F78D41213901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0368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Pr>
        <a:gradFill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297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93212D6-B339-40DE-B5AC-1AE060B48248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887" y="6402838"/>
            <a:ext cx="551167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8466309" y="5656195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9442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7324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425284" y="6394555"/>
            <a:ext cx="1600200" cy="377825"/>
          </a:xfrm>
        </p:spPr>
        <p:txBody>
          <a:bodyPr/>
          <a:lstStyle/>
          <a:p>
            <a:fld id="{54B2E327-9133-46F9-BDE8-09EBAD0A2159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1253" y="6394556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0" y="5653770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58215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640" y="149424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466309" y="5656195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341" y="149424"/>
            <a:ext cx="11202923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341" y="1278111"/>
            <a:ext cx="11202924" cy="5024804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9" name="日期版面配置區 8"/>
          <p:cNvSpPr>
            <a:spLocks noGrp="1"/>
          </p:cNvSpPr>
          <p:nvPr>
            <p:ph type="dt" sz="half" idx="10"/>
          </p:nvPr>
        </p:nvSpPr>
        <p:spPr>
          <a:xfrm>
            <a:off x="10505595" y="6465363"/>
            <a:ext cx="1600200" cy="377825"/>
          </a:xfrm>
        </p:spPr>
        <p:txBody>
          <a:bodyPr/>
          <a:lstStyle/>
          <a:p>
            <a:fld id="{3B1FC77B-A7D0-4BAB-A26A-10184C6B4354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11"/>
          </p:nvPr>
        </p:nvSpPr>
        <p:spPr>
          <a:xfrm>
            <a:off x="1821180" y="6390807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>
          <a:xfrm>
            <a:off x="0" y="6465364"/>
            <a:ext cx="551167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734075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作業">
    <p:bg>
      <p:bgPr>
        <a:gradFill flip="none" rotWithShape="1">
          <a:gsLst>
            <a:gs pos="10000">
              <a:schemeClr val="accent6">
                <a:lumMod val="50000"/>
              </a:schemeClr>
            </a:gs>
            <a:gs pos="100000">
              <a:schemeClr val="accent6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75" y="149424"/>
            <a:ext cx="11622504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712" y="1154944"/>
            <a:ext cx="6424025" cy="5083342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AF40DF99-2618-48BB-9D58-5FFD4F856ABB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8466309" y="5656195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圖片版面配置區 10"/>
          <p:cNvSpPr>
            <a:spLocks noGrp="1"/>
          </p:cNvSpPr>
          <p:nvPr>
            <p:ph type="pic" sz="quarter" idx="13"/>
          </p:nvPr>
        </p:nvSpPr>
        <p:spPr>
          <a:xfrm>
            <a:off x="6865619" y="1224692"/>
            <a:ext cx="4937359" cy="4815161"/>
          </a:xfrm>
        </p:spPr>
        <p:txBody>
          <a:bodyPr/>
          <a:lstStyle/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029748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202FC25B-DCEA-445A-93B9-FBE0315EE27F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466309" y="5656195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157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9.xml"/><Relationship Id="rId13" Type="http://schemas.openxmlformats.org/officeDocument/2006/relationships/slideLayout" Target="../slideLayouts/slideLayout184.xml"/><Relationship Id="rId18" Type="http://schemas.openxmlformats.org/officeDocument/2006/relationships/theme" Target="../theme/theme10.xml"/><Relationship Id="rId3" Type="http://schemas.openxmlformats.org/officeDocument/2006/relationships/slideLayout" Target="../slideLayouts/slideLayout174.xml"/><Relationship Id="rId7" Type="http://schemas.openxmlformats.org/officeDocument/2006/relationships/slideLayout" Target="../slideLayouts/slideLayout178.xml"/><Relationship Id="rId12" Type="http://schemas.openxmlformats.org/officeDocument/2006/relationships/slideLayout" Target="../slideLayouts/slideLayout183.xml"/><Relationship Id="rId17" Type="http://schemas.openxmlformats.org/officeDocument/2006/relationships/slideLayout" Target="../slideLayouts/slideLayout188.xml"/><Relationship Id="rId2" Type="http://schemas.openxmlformats.org/officeDocument/2006/relationships/slideLayout" Target="../slideLayouts/slideLayout173.xml"/><Relationship Id="rId16" Type="http://schemas.openxmlformats.org/officeDocument/2006/relationships/slideLayout" Target="../slideLayouts/slideLayout187.xml"/><Relationship Id="rId1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76.xml"/><Relationship Id="rId15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80.xml"/><Relationship Id="rId14" Type="http://schemas.openxmlformats.org/officeDocument/2006/relationships/slideLayout" Target="../slideLayouts/slideLayout18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7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90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slideLayout" Target="../slideLayouts/slideLayout107.xml"/><Relationship Id="rId18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6.xml"/><Relationship Id="rId17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96.xml"/><Relationship Id="rId16" Type="http://schemas.openxmlformats.org/officeDocument/2006/relationships/slideLayout" Target="../slideLayouts/slideLayout110.xml"/><Relationship Id="rId20" Type="http://schemas.openxmlformats.org/officeDocument/2006/relationships/theme" Target="../theme/theme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04.xml"/><Relationship Id="rId19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Relationship Id="rId14" Type="http://schemas.openxmlformats.org/officeDocument/2006/relationships/slideLayout" Target="../slideLayouts/slideLayout10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.xml"/><Relationship Id="rId13" Type="http://schemas.openxmlformats.org/officeDocument/2006/relationships/slideLayout" Target="../slideLayouts/slideLayout126.xml"/><Relationship Id="rId18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16.xml"/><Relationship Id="rId21" Type="http://schemas.openxmlformats.org/officeDocument/2006/relationships/theme" Target="../theme/theme7.xml"/><Relationship Id="rId7" Type="http://schemas.openxmlformats.org/officeDocument/2006/relationships/slideLayout" Target="../slideLayouts/slideLayout120.xml"/><Relationship Id="rId12" Type="http://schemas.openxmlformats.org/officeDocument/2006/relationships/slideLayout" Target="../slideLayouts/slideLayout125.xml"/><Relationship Id="rId17" Type="http://schemas.openxmlformats.org/officeDocument/2006/relationships/slideLayout" Target="../slideLayouts/slideLayout130.xml"/><Relationship Id="rId2" Type="http://schemas.openxmlformats.org/officeDocument/2006/relationships/slideLayout" Target="../slideLayouts/slideLayout115.xml"/><Relationship Id="rId16" Type="http://schemas.openxmlformats.org/officeDocument/2006/relationships/slideLayout" Target="../slideLayouts/slideLayout129.xml"/><Relationship Id="rId20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18.xml"/><Relationship Id="rId1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3.xml"/><Relationship Id="rId19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Relationship Id="rId14" Type="http://schemas.openxmlformats.org/officeDocument/2006/relationships/slideLayout" Target="../slideLayouts/slideLayout12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6.xml"/><Relationship Id="rId1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5.xml"/><Relationship Id="rId17" Type="http://schemas.openxmlformats.org/officeDocument/2006/relationships/slideLayout" Target="../slideLayouts/slideLayout150.xml"/><Relationship Id="rId2" Type="http://schemas.openxmlformats.org/officeDocument/2006/relationships/slideLayout" Target="../slideLayouts/slideLayout135.xml"/><Relationship Id="rId16" Type="http://schemas.openxmlformats.org/officeDocument/2006/relationships/slideLayout" Target="../slideLayouts/slideLayout149.xml"/><Relationship Id="rId20" Type="http://schemas.openxmlformats.org/officeDocument/2006/relationships/theme" Target="../theme/theme8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43.xml"/><Relationship Id="rId19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Relationship Id="rId14" Type="http://schemas.openxmlformats.org/officeDocument/2006/relationships/slideLayout" Target="../slideLayouts/slideLayout14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0.xml"/><Relationship Id="rId13" Type="http://schemas.openxmlformats.org/officeDocument/2006/relationships/slideLayout" Target="../slideLayouts/slideLayout165.xml"/><Relationship Id="rId18" Type="http://schemas.openxmlformats.org/officeDocument/2006/relationships/slideLayout" Target="../slideLayouts/slideLayout170.xml"/><Relationship Id="rId3" Type="http://schemas.openxmlformats.org/officeDocument/2006/relationships/slideLayout" Target="../slideLayouts/slideLayout155.xml"/><Relationship Id="rId7" Type="http://schemas.openxmlformats.org/officeDocument/2006/relationships/slideLayout" Target="../slideLayouts/slideLayout159.xml"/><Relationship Id="rId12" Type="http://schemas.openxmlformats.org/officeDocument/2006/relationships/slideLayout" Target="../slideLayouts/slideLayout164.xml"/><Relationship Id="rId17" Type="http://schemas.openxmlformats.org/officeDocument/2006/relationships/slideLayout" Target="../slideLayouts/slideLayout169.xml"/><Relationship Id="rId2" Type="http://schemas.openxmlformats.org/officeDocument/2006/relationships/slideLayout" Target="../slideLayouts/slideLayout154.xml"/><Relationship Id="rId16" Type="http://schemas.openxmlformats.org/officeDocument/2006/relationships/slideLayout" Target="../slideLayouts/slideLayout168.xml"/><Relationship Id="rId20" Type="http://schemas.openxmlformats.org/officeDocument/2006/relationships/theme" Target="../theme/theme9.xml"/><Relationship Id="rId1" Type="http://schemas.openxmlformats.org/officeDocument/2006/relationships/slideLayout" Target="../slideLayouts/slideLayout153.xml"/><Relationship Id="rId6" Type="http://schemas.openxmlformats.org/officeDocument/2006/relationships/slideLayout" Target="../slideLayouts/slideLayout158.xml"/><Relationship Id="rId11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57.xml"/><Relationship Id="rId15" Type="http://schemas.openxmlformats.org/officeDocument/2006/relationships/slideLayout" Target="../slideLayouts/slideLayout167.xml"/><Relationship Id="rId10" Type="http://schemas.openxmlformats.org/officeDocument/2006/relationships/slideLayout" Target="../slideLayouts/slideLayout162.xml"/><Relationship Id="rId19" Type="http://schemas.openxmlformats.org/officeDocument/2006/relationships/slideLayout" Target="../slideLayouts/slideLayout171.xml"/><Relationship Id="rId4" Type="http://schemas.openxmlformats.org/officeDocument/2006/relationships/slideLayout" Target="../slideLayouts/slideLayout156.xml"/><Relationship Id="rId9" Type="http://schemas.openxmlformats.org/officeDocument/2006/relationships/slideLayout" Target="../slideLayouts/slideLayout161.xml"/><Relationship Id="rId14" Type="http://schemas.openxmlformats.org/officeDocument/2006/relationships/slideLayout" Target="../slideLayouts/slideLayout1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44E3325-9DD5-4AAD-A41A-50C9CA82860A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05193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3214C-DA88-45A7-9268-2C2E063FA63B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5530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4" r:id="rId14"/>
    <p:sldLayoutId id="2147483855" r:id="rId15"/>
    <p:sldLayoutId id="2147483856" r:id="rId16"/>
    <p:sldLayoutId id="2147483857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EB7846E-9656-4F95-9011-98E34351931C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56030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C0998B2-F74F-42BC-9FAD-9E7CD281F952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690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8126CD3-9F83-4352-B4E3-BB04A886F534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2020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  <p:sldLayoutId id="2147483740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3214C-DA88-45A7-9268-2C2E063FA63B}" type="datetime1">
              <a:rPr lang="zh-TW" altLang="en-US" smtClean="0"/>
              <a:t>2019/5/21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5650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44E3325-9DD5-4AAD-A41A-50C9CA82860A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58019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  <p:sldLayoutId id="2147483777" r:id="rId18"/>
    <p:sldLayoutId id="2147483778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EB7846E-9656-4F95-9011-98E34351931C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76236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  <p:sldLayoutId id="2147483796" r:id="rId17"/>
    <p:sldLayoutId id="2147483797" r:id="rId18"/>
    <p:sldLayoutId id="2147483798" r:id="rId19"/>
    <p:sldLayoutId id="2147483799" r:id="rId2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C0998B2-F74F-42BC-9FAD-9E7CD281F952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32079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  <p:sldLayoutId id="2147483818" r:id="rId18"/>
    <p:sldLayoutId id="2147483819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8126CD3-9F83-4352-B4E3-BB04A886F534}" type="datetime1">
              <a:rPr lang="zh-TW" altLang="en-US" smtClean="0"/>
              <a:t>2019/5/21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80428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  <p:sldLayoutId id="2147483835" r:id="rId15"/>
    <p:sldLayoutId id="2147483836" r:id="rId16"/>
    <p:sldLayoutId id="2147483837" r:id="rId17"/>
    <p:sldLayoutId id="2147483838" r:id="rId18"/>
    <p:sldLayoutId id="2147483839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7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7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7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7.xml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97.xml"/><Relationship Id="rId4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9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w3schools.com/html/html_form_input_types.asp" TargetMode="External"/><Relationship Id="rId1" Type="http://schemas.openxmlformats.org/officeDocument/2006/relationships/slideLayout" Target="../slideLayouts/slideLayout9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97.xml"/><Relationship Id="rId4" Type="http://schemas.openxmlformats.org/officeDocument/2006/relationships/image" Target="../media/image8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9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9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9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9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97.xml"/><Relationship Id="rId4" Type="http://schemas.openxmlformats.org/officeDocument/2006/relationships/image" Target="../media/image9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9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9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7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Bootstrap </a:t>
            </a:r>
            <a:r>
              <a:rPr lang="zh-TW" altLang="en-US" dirty="0" smtClean="0"/>
              <a:t>表單元素</a:t>
            </a:r>
            <a:endParaRPr lang="zh-TW" altLang="en-US" dirty="0"/>
          </a:p>
        </p:txBody>
      </p:sp>
      <p:sp>
        <p:nvSpPr>
          <p:cNvPr id="6" name="副標題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119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群組項目</a:t>
            </a:r>
            <a:r>
              <a:rPr lang="en-US" altLang="zh-TW" dirty="0" smtClean="0"/>
              <a:t>&lt;</a:t>
            </a:r>
            <a:r>
              <a:rPr lang="en-US" altLang="zh-TW" dirty="0" err="1" smtClean="0"/>
              <a:t>fieldset</a:t>
            </a:r>
            <a:r>
              <a:rPr lang="en-US" altLang="zh-TW" dirty="0" smtClean="0"/>
              <a:t>&gt;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34341" y="1278111"/>
            <a:ext cx="6409804" cy="5024804"/>
          </a:xfrm>
        </p:spPr>
        <p:txBody>
          <a:bodyPr/>
          <a:lstStyle/>
          <a:p>
            <a:r>
              <a:rPr lang="zh-TW" altLang="en-US" dirty="0" smtClean="0"/>
              <a:t>將相關的表單項目進行群組化</a:t>
            </a:r>
            <a:endParaRPr lang="en-US" altLang="zh-TW" dirty="0" smtClean="0"/>
          </a:p>
          <a:p>
            <a:r>
              <a:rPr lang="zh-TW" altLang="en-US" dirty="0" smtClean="0"/>
              <a:t>透過</a:t>
            </a:r>
            <a:r>
              <a:rPr lang="en-US" altLang="zh-TW" dirty="0" smtClean="0"/>
              <a:t>&lt;legend&gt;</a:t>
            </a:r>
            <a:r>
              <a:rPr lang="zh-TW" altLang="en-US" dirty="0" smtClean="0"/>
              <a:t>標籤可直接放在</a:t>
            </a:r>
            <a:r>
              <a:rPr lang="en-US" altLang="zh-TW" dirty="0" smtClean="0"/>
              <a:t>&lt;</a:t>
            </a:r>
            <a:r>
              <a:rPr lang="en-US" altLang="zh-TW" dirty="0" err="1" smtClean="0"/>
              <a:t>fieldset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後面，標明表單群組分類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803" y="2683762"/>
            <a:ext cx="5506924" cy="378160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763" y="1903197"/>
            <a:ext cx="3617118" cy="450748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0262909" y="6473857"/>
            <a:ext cx="1918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sample_form.html</a:t>
            </a:r>
          </a:p>
        </p:txBody>
      </p:sp>
    </p:spTree>
    <p:extLst>
      <p:ext uri="{BB962C8B-B14F-4D97-AF65-F5344CB8AC3E}">
        <p14:creationId xmlns:p14="http://schemas.microsoft.com/office/powerpoint/2010/main" val="403231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文字輸入</a:t>
            </a:r>
            <a:r>
              <a:rPr lang="zh-TW" altLang="en-US" dirty="0"/>
              <a:t>元素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520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文字輸入方塊 </a:t>
            </a:r>
            <a:r>
              <a:rPr lang="en-US" altLang="zh-TW" dirty="0" smtClean="0"/>
              <a:t>&lt;input&gt;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634482" y="1075268"/>
            <a:ext cx="9310605" cy="4195481"/>
          </a:xfrm>
        </p:spPr>
        <p:txBody>
          <a:bodyPr/>
          <a:lstStyle/>
          <a:p>
            <a:pPr lvl="0"/>
            <a:r>
              <a:rPr lang="zh-TW" altLang="en-US" dirty="0" smtClean="0"/>
              <a:t>「單行文字方塊」允許使用者輸入單行的文字敘述，</a:t>
            </a:r>
            <a:endParaRPr lang="en-US" altLang="zh-TW" dirty="0" smtClean="0"/>
          </a:p>
          <a:p>
            <a:pPr lvl="0"/>
            <a:r>
              <a:rPr lang="zh-TW" altLang="en-US" dirty="0"/>
              <a:t>設定為 </a:t>
            </a:r>
            <a:r>
              <a:rPr lang="en-US" altLang="zh-TW" sz="2800" b="1" dirty="0">
                <a:solidFill>
                  <a:srgbClr val="FF0000"/>
                </a:solidFill>
              </a:rPr>
              <a:t>type="text", </a:t>
            </a:r>
            <a:r>
              <a:rPr lang="zh-TW" altLang="en-US" dirty="0"/>
              <a:t>這樣就會出現一個可供輸入的</a:t>
            </a:r>
            <a:r>
              <a:rPr lang="zh-TW" altLang="en-US" dirty="0" smtClean="0"/>
              <a:t>方框</a:t>
            </a:r>
            <a:endParaRPr lang="en-US" altLang="zh-TW" dirty="0" smtClean="0"/>
          </a:p>
          <a:p>
            <a:r>
              <a:rPr lang="zh-TW" altLang="en-US" dirty="0" smtClean="0"/>
              <a:t>相關屬性；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Name</a:t>
            </a:r>
            <a:r>
              <a:rPr lang="zh-TW" altLang="en-US" dirty="0" smtClean="0"/>
              <a:t>：輸入表單時，伺服器必須知道每筆資料要輸入到哪個表單欄位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maxlength</a:t>
            </a:r>
            <a:r>
              <a:rPr lang="zh-TW" altLang="en-US" dirty="0"/>
              <a:t>屬性 ：限制使用者輸入的資料</a:t>
            </a:r>
            <a:r>
              <a:rPr lang="zh-TW" altLang="en-US" dirty="0" smtClean="0"/>
              <a:t>長度</a:t>
            </a:r>
            <a:endParaRPr lang="en-US" altLang="zh-TW" dirty="0"/>
          </a:p>
          <a:p>
            <a:pPr lvl="1"/>
            <a:r>
              <a:rPr lang="en-US" altLang="zh-TW" dirty="0"/>
              <a:t>Size</a:t>
            </a:r>
            <a:r>
              <a:rPr lang="zh-TW" altLang="en-US" dirty="0"/>
              <a:t>屬性：調整方框的長度</a:t>
            </a:r>
            <a:r>
              <a:rPr lang="en-US" altLang="zh-TW" dirty="0" smtClean="0"/>
              <a:t>,</a:t>
            </a:r>
          </a:p>
          <a:p>
            <a:pPr lvl="1"/>
            <a:r>
              <a:rPr lang="en-US" altLang="zh-TW" dirty="0" smtClean="0"/>
              <a:t>size </a:t>
            </a:r>
            <a:r>
              <a:rPr lang="zh-TW" altLang="en-US" dirty="0"/>
              <a:t>屬性將方框設定成 </a:t>
            </a:r>
            <a:r>
              <a:rPr lang="en-US" altLang="zh-TW" dirty="0"/>
              <a:t>20 </a:t>
            </a:r>
            <a:r>
              <a:rPr lang="zh-TW" altLang="en-US" dirty="0"/>
              <a:t>個字元寬</a:t>
            </a:r>
            <a:r>
              <a:rPr lang="en-US" altLang="zh-TW" dirty="0"/>
              <a:t>, </a:t>
            </a:r>
            <a:r>
              <a:rPr lang="zh-TW" altLang="en-US" dirty="0"/>
              <a:t>但 </a:t>
            </a:r>
            <a:r>
              <a:rPr lang="en-US" altLang="zh-TW" dirty="0" err="1"/>
              <a:t>maxlength</a:t>
            </a:r>
            <a:r>
              <a:rPr lang="en-US" altLang="zh-TW" dirty="0"/>
              <a:t> </a:t>
            </a:r>
            <a:r>
              <a:rPr lang="zh-TW" altLang="en-US" dirty="0"/>
              <a:t>則限制了使用者只能輸入 </a:t>
            </a:r>
            <a:r>
              <a:rPr lang="en-US" altLang="zh-TW" dirty="0"/>
              <a:t>10 </a:t>
            </a:r>
            <a:r>
              <a:rPr lang="zh-TW" altLang="en-US" dirty="0"/>
              <a:t>個字元</a:t>
            </a:r>
            <a:r>
              <a:rPr lang="en-US" altLang="zh-TW" dirty="0"/>
              <a:t>, </a:t>
            </a:r>
            <a:r>
              <a:rPr lang="zh-TW" altLang="en-US" dirty="0"/>
              <a:t>輸入滿 </a:t>
            </a:r>
            <a:r>
              <a:rPr lang="en-US" altLang="zh-TW" dirty="0"/>
              <a:t>10 </a:t>
            </a:r>
            <a:r>
              <a:rPr lang="zh-TW" altLang="en-US" dirty="0"/>
              <a:t>個字後</a:t>
            </a:r>
            <a:r>
              <a:rPr lang="en-US" altLang="zh-TW" dirty="0"/>
              <a:t>, </a:t>
            </a:r>
            <a:r>
              <a:rPr lang="zh-TW" altLang="en-US" dirty="0"/>
              <a:t>就不能再輸入其它的字了。</a:t>
            </a:r>
          </a:p>
          <a:p>
            <a:pPr marL="0" indent="0">
              <a:buNone/>
            </a:pPr>
            <a:endParaRPr lang="zh-TW" altLang="en-US" dirty="0"/>
          </a:p>
          <a:p>
            <a:pPr lvl="1"/>
            <a:endParaRPr lang="en-US" altLang="zh-TW" dirty="0"/>
          </a:p>
          <a:p>
            <a:pPr lvl="0"/>
            <a:endParaRPr lang="en-US" altLang="zh-TW" dirty="0"/>
          </a:p>
          <a:p>
            <a:pPr marL="457200" lvl="1" indent="0">
              <a:buNone/>
            </a:pPr>
            <a:endParaRPr lang="en-US" altLang="zh-TW" dirty="0" smtClean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/>
          <a:srcRect t="3369"/>
          <a:stretch/>
        </p:blipFill>
        <p:spPr>
          <a:xfrm>
            <a:off x="8368699" y="4783687"/>
            <a:ext cx="3152775" cy="134380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330" y="4622589"/>
            <a:ext cx="6792312" cy="178122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262909" y="6473857"/>
            <a:ext cx="1918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sample_form.html</a:t>
            </a:r>
          </a:p>
        </p:txBody>
      </p:sp>
    </p:spTree>
    <p:extLst>
      <p:ext uri="{BB962C8B-B14F-4D97-AF65-F5344CB8AC3E}">
        <p14:creationId xmlns:p14="http://schemas.microsoft.com/office/powerpoint/2010/main" val="303740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密碼</a:t>
            </a:r>
            <a:r>
              <a:rPr lang="zh-TW" altLang="en-US" dirty="0"/>
              <a:t>輸入</a:t>
            </a:r>
            <a:r>
              <a:rPr lang="zh-TW" altLang="en-US" dirty="0" smtClean="0"/>
              <a:t>欄位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 </a:t>
            </a:r>
            <a:r>
              <a:rPr lang="en-US" altLang="zh-TW" dirty="0"/>
              <a:t>type </a:t>
            </a:r>
            <a:r>
              <a:rPr lang="zh-TW" altLang="en-US" dirty="0"/>
              <a:t>設為 </a:t>
            </a:r>
            <a:r>
              <a:rPr lang="en-US" altLang="zh-TW" dirty="0" err="1"/>
              <a:t>passward</a:t>
            </a:r>
            <a:r>
              <a:rPr lang="en-US" altLang="zh-TW" dirty="0"/>
              <a:t>, </a:t>
            </a:r>
            <a:r>
              <a:rPr lang="zh-TW" altLang="en-US" dirty="0"/>
              <a:t>則可得到一個與 </a:t>
            </a:r>
            <a:r>
              <a:rPr lang="en-US" altLang="zh-TW" dirty="0"/>
              <a:t>text </a:t>
            </a:r>
            <a:r>
              <a:rPr lang="zh-TW" altLang="en-US" dirty="0"/>
              <a:t>相似的輸入欄位</a:t>
            </a:r>
            <a:r>
              <a:rPr lang="en-US" altLang="zh-TW" dirty="0"/>
              <a:t>, </a:t>
            </a:r>
            <a:endParaRPr lang="en-US" altLang="zh-TW" dirty="0" smtClean="0"/>
          </a:p>
          <a:p>
            <a:r>
              <a:rPr lang="zh-TW" altLang="en-US" dirty="0" smtClean="0"/>
              <a:t>密碼</a:t>
            </a:r>
            <a:r>
              <a:rPr lang="zh-TW" altLang="en-US" dirty="0"/>
              <a:t>欄中輸入的文字在螢幕上都會以 </a:t>
            </a:r>
            <a:r>
              <a:rPr lang="en-US" altLang="zh-TW" dirty="0"/>
              <a:t>『*』 </a:t>
            </a:r>
            <a:r>
              <a:rPr lang="zh-TW" altLang="en-US" dirty="0"/>
              <a:t>或 </a:t>
            </a:r>
            <a:r>
              <a:rPr lang="en-US" altLang="zh-TW" dirty="0"/>
              <a:t>『●』 </a:t>
            </a:r>
            <a:r>
              <a:rPr lang="zh-TW" altLang="en-US" dirty="0"/>
              <a:t>符號取代</a:t>
            </a:r>
            <a:r>
              <a:rPr lang="en-US" altLang="zh-TW" dirty="0" smtClean="0"/>
              <a:t>,</a:t>
            </a:r>
            <a:r>
              <a:rPr lang="zh-TW" altLang="en-US" dirty="0" smtClean="0"/>
              <a:t>可透過</a:t>
            </a:r>
            <a:r>
              <a:rPr lang="en-US" altLang="zh-TW" dirty="0" smtClean="0"/>
              <a:t>CSS</a:t>
            </a:r>
            <a:r>
              <a:rPr lang="zh-TW" altLang="en-US" dirty="0" smtClean="0"/>
              <a:t>進行設定</a:t>
            </a:r>
            <a:endParaRPr lang="zh-TW" altLang="en-US" dirty="0"/>
          </a:p>
          <a:p>
            <a:pPr lvl="0"/>
            <a:endParaRPr lang="en-US" altLang="zh-TW" dirty="0" smtClean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580" y="4100512"/>
            <a:ext cx="8220075" cy="638175"/>
          </a:xfrm>
          <a:prstGeom prst="rect">
            <a:avLst/>
          </a:prstGeom>
        </p:spPr>
      </p:pic>
      <p:grpSp>
        <p:nvGrpSpPr>
          <p:cNvPr id="7" name="群組 6"/>
          <p:cNvGrpSpPr/>
          <p:nvPr/>
        </p:nvGrpSpPr>
        <p:grpSpPr>
          <a:xfrm>
            <a:off x="3986032" y="2845258"/>
            <a:ext cx="2828925" cy="987992"/>
            <a:chOff x="7685196" y="1672584"/>
            <a:chExt cx="2828925" cy="987992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3"/>
            <a:srcRect t="11533"/>
            <a:stretch/>
          </p:blipFill>
          <p:spPr>
            <a:xfrm>
              <a:off x="7685196" y="2197119"/>
              <a:ext cx="2828925" cy="463457"/>
            </a:xfrm>
            <a:prstGeom prst="rect">
              <a:avLst/>
            </a:prstGeom>
          </p:spPr>
        </p:pic>
        <p:sp>
          <p:nvSpPr>
            <p:cNvPr id="10" name="文字方塊 9"/>
            <p:cNvSpPr txBox="1"/>
            <p:nvPr/>
          </p:nvSpPr>
          <p:spPr>
            <a:xfrm>
              <a:off x="8590001" y="167258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密碼輸入</a:t>
              </a:r>
              <a:endParaRPr lang="zh-TW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10262909" y="6473857"/>
            <a:ext cx="1918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sample_form.html</a:t>
            </a:r>
          </a:p>
        </p:txBody>
      </p:sp>
    </p:spTree>
    <p:extLst>
      <p:ext uri="{BB962C8B-B14F-4D97-AF65-F5344CB8AC3E}">
        <p14:creationId xmlns:p14="http://schemas.microsoft.com/office/powerpoint/2010/main" val="345093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/>
              <a:t>多行文字方塊－</a:t>
            </a:r>
            <a:r>
              <a:rPr lang="en-US" altLang="zh-TW" sz="4000" dirty="0" smtClean="0"/>
              <a:t>&lt;</a:t>
            </a:r>
            <a:r>
              <a:rPr lang="en-US" altLang="zh-TW" sz="4000" dirty="0" err="1" smtClean="0"/>
              <a:t>textarea</a:t>
            </a:r>
            <a:r>
              <a:rPr lang="en-US" altLang="zh-TW" sz="4000" dirty="0"/>
              <a:t>&gt;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 </a:t>
            </a:r>
            <a:r>
              <a:rPr lang="en-US" altLang="zh-TW" dirty="0"/>
              <a:t>&lt;input type="text"&gt; </a:t>
            </a:r>
            <a:r>
              <a:rPr lang="zh-TW" altLang="en-US" dirty="0"/>
              <a:t>時</a:t>
            </a:r>
            <a:r>
              <a:rPr lang="en-US" altLang="zh-TW" dirty="0"/>
              <a:t>, </a:t>
            </a:r>
            <a:r>
              <a:rPr lang="zh-TW" altLang="en-US" dirty="0"/>
              <a:t>雖然可用 </a:t>
            </a:r>
            <a:r>
              <a:rPr lang="en-US" altLang="zh-TW" dirty="0"/>
              <a:t>size </a:t>
            </a:r>
            <a:r>
              <a:rPr lang="zh-TW" altLang="en-US" dirty="0"/>
              <a:t>屬性設定欄位的寬度</a:t>
            </a:r>
            <a:r>
              <a:rPr lang="en-US" altLang="zh-TW" dirty="0"/>
              <a:t>, </a:t>
            </a:r>
            <a:r>
              <a:rPr lang="zh-TW" altLang="en-US" dirty="0"/>
              <a:t>不過仍是只有一列的輸入欄位</a:t>
            </a:r>
            <a:r>
              <a:rPr lang="en-US" altLang="zh-TW" dirty="0"/>
              <a:t>, </a:t>
            </a:r>
            <a:r>
              <a:rPr lang="zh-TW" altLang="en-US" dirty="0"/>
              <a:t>如果輸入的文字超過欄位大小</a:t>
            </a:r>
            <a:r>
              <a:rPr lang="en-US" altLang="zh-TW" dirty="0"/>
              <a:t>, </a:t>
            </a:r>
            <a:r>
              <a:rPr lang="zh-TW" altLang="en-US" dirty="0"/>
              <a:t>則文字就會往左推</a:t>
            </a:r>
            <a:r>
              <a:rPr lang="en-US" altLang="zh-TW" dirty="0"/>
              <a:t>, </a:t>
            </a:r>
            <a:r>
              <a:rPr lang="zh-TW" altLang="en-US" dirty="0"/>
              <a:t>前面的字就看不到了。</a:t>
            </a:r>
          </a:p>
          <a:p>
            <a:r>
              <a:rPr lang="zh-TW" altLang="en-US" dirty="0"/>
              <a:t>如果要建立像是在留言板或討論區那樣的文字輸入欄位</a:t>
            </a:r>
            <a:r>
              <a:rPr lang="en-US" altLang="zh-TW" dirty="0"/>
              <a:t>, </a:t>
            </a:r>
            <a:r>
              <a:rPr lang="zh-TW" altLang="en-US" dirty="0"/>
              <a:t>就要使用 </a:t>
            </a:r>
            <a:r>
              <a:rPr lang="en-US" altLang="zh-TW" b="1" dirty="0">
                <a:solidFill>
                  <a:srgbClr val="FF0000"/>
                </a:solidFill>
              </a:rPr>
              <a:t>&lt;</a:t>
            </a:r>
            <a:r>
              <a:rPr lang="en-US" altLang="zh-TW" b="1" dirty="0" err="1">
                <a:solidFill>
                  <a:srgbClr val="FF0000"/>
                </a:solidFill>
              </a:rPr>
              <a:t>textarea</a:t>
            </a:r>
            <a:r>
              <a:rPr lang="en-US" altLang="zh-TW" b="1" dirty="0">
                <a:solidFill>
                  <a:srgbClr val="FF0000"/>
                </a:solidFill>
              </a:rPr>
              <a:t>&gt;</a:t>
            </a:r>
            <a:r>
              <a:rPr lang="en-US" altLang="zh-TW" dirty="0"/>
              <a:t> </a:t>
            </a:r>
            <a:r>
              <a:rPr lang="zh-TW" altLang="en-US" dirty="0"/>
              <a:t>標籤了。和一般輸入欄位不同的是</a:t>
            </a:r>
            <a:r>
              <a:rPr lang="en-US" altLang="zh-TW" dirty="0"/>
              <a:t>, </a:t>
            </a:r>
            <a:r>
              <a:rPr lang="en-US" altLang="zh-TW" b="1" dirty="0">
                <a:solidFill>
                  <a:srgbClr val="FF0000"/>
                </a:solidFill>
              </a:rPr>
              <a:t>&lt;</a:t>
            </a:r>
            <a:r>
              <a:rPr lang="en-US" altLang="zh-TW" b="1" dirty="0" err="1">
                <a:solidFill>
                  <a:srgbClr val="FF0000"/>
                </a:solidFill>
              </a:rPr>
              <a:t>textarea</a:t>
            </a:r>
            <a:r>
              <a:rPr lang="en-US" altLang="zh-TW" b="1" dirty="0">
                <a:solidFill>
                  <a:srgbClr val="FF0000"/>
                </a:solidFill>
              </a:rPr>
              <a:t>&gt; </a:t>
            </a:r>
            <a:r>
              <a:rPr lang="zh-TW" altLang="en-US" b="1" dirty="0">
                <a:solidFill>
                  <a:srgbClr val="FF0000"/>
                </a:solidFill>
              </a:rPr>
              <a:t>標籤是成對出現的</a:t>
            </a:r>
            <a:r>
              <a:rPr lang="en-US" altLang="zh-TW" b="1" dirty="0">
                <a:solidFill>
                  <a:srgbClr val="FF0000"/>
                </a:solidFill>
              </a:rPr>
              <a:t>,</a:t>
            </a:r>
            <a:r>
              <a:rPr lang="en-US" altLang="zh-TW" dirty="0"/>
              <a:t> </a:t>
            </a:r>
            <a:endParaRPr lang="en-US" altLang="zh-TW" dirty="0" smtClean="0"/>
          </a:p>
          <a:p>
            <a:r>
              <a:rPr lang="zh-TW" altLang="en-US" dirty="0" smtClean="0"/>
              <a:t>欄位</a:t>
            </a:r>
            <a:r>
              <a:rPr lang="zh-TW" altLang="en-US" dirty="0"/>
              <a:t>的高度與寬度則是分別用 </a:t>
            </a:r>
            <a:r>
              <a:rPr lang="en-US" altLang="zh-TW" dirty="0"/>
              <a:t>rows </a:t>
            </a:r>
            <a:r>
              <a:rPr lang="zh-TW" altLang="en-US" dirty="0"/>
              <a:t>及 </a:t>
            </a:r>
            <a:r>
              <a:rPr lang="en-US" altLang="zh-TW" dirty="0"/>
              <a:t>cols </a:t>
            </a:r>
            <a:r>
              <a:rPr lang="zh-TW" altLang="en-US" dirty="0"/>
              <a:t>屬性來</a:t>
            </a:r>
            <a:r>
              <a:rPr lang="zh-TW" altLang="en-US" dirty="0" smtClean="0"/>
              <a:t>設定</a:t>
            </a:r>
            <a:endParaRPr lang="zh-TW" altLang="en-US" dirty="0"/>
          </a:p>
          <a:p>
            <a:endParaRPr lang="en-US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25" y="3906332"/>
            <a:ext cx="6477397" cy="56677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2104" y="3083184"/>
            <a:ext cx="4391025" cy="31051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262909" y="6473857"/>
            <a:ext cx="1918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sample_form.html</a:t>
            </a:r>
          </a:p>
        </p:txBody>
      </p:sp>
    </p:spTree>
    <p:extLst>
      <p:ext uri="{BB962C8B-B14F-4D97-AF65-F5344CB8AC3E}">
        <p14:creationId xmlns:p14="http://schemas.microsoft.com/office/powerpoint/2010/main" val="375118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多行文字方塊－</a:t>
            </a:r>
            <a:r>
              <a:rPr lang="en-US" altLang="zh-TW" dirty="0"/>
              <a:t>&lt;</a:t>
            </a:r>
            <a:r>
              <a:rPr lang="en-US" altLang="zh-TW" dirty="0" err="1" smtClean="0"/>
              <a:t>textarea</a:t>
            </a:r>
            <a:r>
              <a:rPr lang="en-US" altLang="zh-TW" dirty="0"/>
              <a:t>&gt;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4341" y="1075268"/>
            <a:ext cx="11202924" cy="5024804"/>
          </a:xfrm>
        </p:spPr>
        <p:txBody>
          <a:bodyPr/>
          <a:lstStyle/>
          <a:p>
            <a:r>
              <a:rPr lang="zh-TW" altLang="en-US" dirty="0"/>
              <a:t>由於 </a:t>
            </a:r>
            <a:r>
              <a:rPr lang="en-US" altLang="zh-TW" dirty="0"/>
              <a:t>rows </a:t>
            </a:r>
            <a:r>
              <a:rPr lang="zh-TW" altLang="en-US" dirty="0"/>
              <a:t>及 </a:t>
            </a:r>
            <a:r>
              <a:rPr lang="en-US" altLang="zh-TW" dirty="0"/>
              <a:t>cols </a:t>
            </a:r>
            <a:r>
              <a:rPr lang="zh-TW" altLang="en-US" dirty="0"/>
              <a:t>只是設定文字輸入欄在畫面上有幾列幾行</a:t>
            </a:r>
            <a:r>
              <a:rPr lang="en-US" altLang="zh-TW" dirty="0"/>
              <a:t>, </a:t>
            </a:r>
            <a:r>
              <a:rPr lang="zh-TW" altLang="en-US" dirty="0"/>
              <a:t>所以在某一列輸入超過 </a:t>
            </a:r>
            <a:r>
              <a:rPr lang="en-US" altLang="zh-TW" dirty="0"/>
              <a:t>cols </a:t>
            </a:r>
            <a:r>
              <a:rPr lang="zh-TW" altLang="en-US" dirty="0"/>
              <a:t>所指定的字元數</a:t>
            </a:r>
            <a:r>
              <a:rPr lang="en-US" altLang="zh-TW" dirty="0"/>
              <a:t>, </a:t>
            </a:r>
            <a:r>
              <a:rPr lang="zh-TW" altLang="en-US" dirty="0"/>
              <a:t>或是超過 </a:t>
            </a:r>
            <a:r>
              <a:rPr lang="en-US" altLang="zh-TW" dirty="0"/>
              <a:t>rows </a:t>
            </a:r>
            <a:r>
              <a:rPr lang="zh-TW" altLang="en-US" dirty="0"/>
              <a:t>所設的列數時</a:t>
            </a:r>
            <a:r>
              <a:rPr lang="en-US" altLang="zh-TW" dirty="0"/>
              <a:t>, </a:t>
            </a:r>
            <a:r>
              <a:rPr lang="zh-TW" altLang="en-US" dirty="0"/>
              <a:t>捲軸就會自動變為可捲動的</a:t>
            </a:r>
            <a:r>
              <a:rPr lang="en-US" altLang="zh-TW" dirty="0"/>
              <a:t>, </a:t>
            </a:r>
            <a:r>
              <a:rPr lang="zh-TW" altLang="en-US" dirty="0"/>
              <a:t>讓使用者能捲動欄位內容</a:t>
            </a:r>
            <a:r>
              <a:rPr lang="en-US" altLang="zh-TW" dirty="0"/>
              <a:t>, </a:t>
            </a:r>
            <a:r>
              <a:rPr lang="zh-TW" altLang="en-US" dirty="0"/>
              <a:t>以便查看被捲出欄位外的內容：</a:t>
            </a:r>
          </a:p>
          <a:p>
            <a:r>
              <a:rPr lang="zh-TW" altLang="en-US" dirty="0"/>
              <a:t>另外</a:t>
            </a:r>
            <a:r>
              <a:rPr lang="en-US" altLang="zh-TW" dirty="0"/>
              <a:t>, </a:t>
            </a:r>
            <a:r>
              <a:rPr lang="zh-TW" altLang="en-US" dirty="0"/>
              <a:t>如果想在 </a:t>
            </a:r>
            <a:r>
              <a:rPr lang="en-US" altLang="zh-TW" dirty="0"/>
              <a:t>&lt;</a:t>
            </a:r>
            <a:r>
              <a:rPr lang="en-US" altLang="zh-TW" dirty="0" err="1"/>
              <a:t>textarea</a:t>
            </a:r>
            <a:r>
              <a:rPr lang="en-US" altLang="zh-TW" dirty="0"/>
              <a:t>&gt; </a:t>
            </a:r>
            <a:r>
              <a:rPr lang="zh-TW" altLang="en-US" dirty="0"/>
              <a:t>的欄位中加上預設的輸入內容</a:t>
            </a:r>
            <a:r>
              <a:rPr lang="en-US" altLang="zh-TW" dirty="0"/>
              <a:t>, </a:t>
            </a:r>
            <a:r>
              <a:rPr lang="zh-TW" altLang="en-US" dirty="0"/>
              <a:t>可以</a:t>
            </a:r>
            <a:r>
              <a:rPr lang="zh-TW" altLang="en-US" dirty="0" smtClean="0"/>
              <a:t>放在</a:t>
            </a:r>
            <a:r>
              <a:rPr lang="en-US" altLang="zh-TW" sz="2400" dirty="0" smtClean="0">
                <a:solidFill>
                  <a:schemeClr val="accent2"/>
                </a:solidFill>
              </a:rPr>
              <a:t>&lt;</a:t>
            </a:r>
            <a:r>
              <a:rPr lang="zh-TW" altLang="en-US" sz="2400" dirty="0" smtClean="0">
                <a:solidFill>
                  <a:schemeClr val="accent2"/>
                </a:solidFill>
              </a:rPr>
              <a:t> </a:t>
            </a:r>
            <a:r>
              <a:rPr lang="en-US" altLang="zh-TW" sz="2400" dirty="0" err="1">
                <a:solidFill>
                  <a:schemeClr val="accent2"/>
                </a:solidFill>
              </a:rPr>
              <a:t>textarea</a:t>
            </a:r>
            <a:r>
              <a:rPr lang="en-US" altLang="zh-TW" sz="2400" dirty="0">
                <a:solidFill>
                  <a:schemeClr val="accent2"/>
                </a:solidFill>
              </a:rPr>
              <a:t>&gt; ..&lt;/</a:t>
            </a:r>
            <a:r>
              <a:rPr lang="en-US" altLang="zh-TW" sz="2400" dirty="0" err="1">
                <a:solidFill>
                  <a:schemeClr val="accent2"/>
                </a:solidFill>
              </a:rPr>
              <a:t>textarea</a:t>
            </a:r>
            <a:r>
              <a:rPr lang="en-US" altLang="zh-TW" sz="2400" dirty="0">
                <a:solidFill>
                  <a:schemeClr val="accent2"/>
                </a:solidFill>
              </a:rPr>
              <a:t>&gt; </a:t>
            </a:r>
            <a:r>
              <a:rPr lang="zh-TW" altLang="en-US" dirty="0"/>
              <a:t>標籤之間</a:t>
            </a:r>
            <a:r>
              <a:rPr lang="en-US" altLang="zh-TW" dirty="0"/>
              <a:t>, </a:t>
            </a:r>
            <a:r>
              <a:rPr lang="zh-TW" altLang="en-US" dirty="0"/>
              <a:t>例如：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15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079" y="2754487"/>
            <a:ext cx="4511353" cy="278459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680" y="5671876"/>
            <a:ext cx="7372271" cy="9824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262909" y="6473857"/>
            <a:ext cx="1918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sample_form.html</a:t>
            </a:r>
          </a:p>
        </p:txBody>
      </p:sp>
    </p:spTree>
    <p:extLst>
      <p:ext uri="{BB962C8B-B14F-4D97-AF65-F5344CB8AC3E}">
        <p14:creationId xmlns:p14="http://schemas.microsoft.com/office/powerpoint/2010/main" val="306190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多行文字方塊－</a:t>
            </a:r>
            <a:r>
              <a:rPr lang="en-US" altLang="zh-TW" dirty="0"/>
              <a:t>&lt;text area&gt;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4340" y="1091309"/>
            <a:ext cx="11202924" cy="5024804"/>
          </a:xfrm>
        </p:spPr>
        <p:txBody>
          <a:bodyPr/>
          <a:lstStyle/>
          <a:p>
            <a:r>
              <a:rPr lang="zh-TW" altLang="en-US" dirty="0"/>
              <a:t>這個屬性可用來設定在輸入超過欄位寬度的文字時</a:t>
            </a:r>
            <a:r>
              <a:rPr lang="en-US" altLang="zh-TW" dirty="0"/>
              <a:t>, </a:t>
            </a:r>
            <a:r>
              <a:rPr lang="zh-TW" altLang="en-US" dirty="0"/>
              <a:t>是否要自動換</a:t>
            </a:r>
            <a:r>
              <a:rPr lang="zh-TW" altLang="en-US" dirty="0" smtClean="0"/>
              <a:t>行</a:t>
            </a:r>
            <a:r>
              <a:rPr lang="en-US" altLang="zh-TW" sz="2800" dirty="0" smtClean="0">
                <a:solidFill>
                  <a:schemeClr val="accent2"/>
                </a:solidFill>
              </a:rPr>
              <a:t>&lt;</a:t>
            </a:r>
            <a:r>
              <a:rPr lang="en-US" altLang="zh-TW" sz="2800" dirty="0" err="1">
                <a:solidFill>
                  <a:schemeClr val="accent2"/>
                </a:solidFill>
              </a:rPr>
              <a:t>textarea</a:t>
            </a:r>
            <a:r>
              <a:rPr lang="en-US" altLang="zh-TW" sz="2800" dirty="0">
                <a:solidFill>
                  <a:schemeClr val="accent2"/>
                </a:solidFill>
              </a:rPr>
              <a:t> wrap="off"&gt; </a:t>
            </a:r>
            <a:r>
              <a:rPr lang="en-US" altLang="zh-TW" dirty="0"/>
              <a:t>:</a:t>
            </a:r>
          </a:p>
          <a:p>
            <a:r>
              <a:rPr lang="zh-TW" altLang="en-US" dirty="0" smtClean="0"/>
              <a:t>輸入</a:t>
            </a:r>
            <a:r>
              <a:rPr lang="zh-TW" altLang="en-US" dirty="0"/>
              <a:t>的欄位會出現水平方向的捲軸。當輸入的資料長度超過欄位寬度的時候</a:t>
            </a:r>
            <a:r>
              <a:rPr lang="en-US" altLang="zh-TW" dirty="0"/>
              <a:t>, </a:t>
            </a:r>
            <a:r>
              <a:rPr lang="zh-TW" altLang="en-US" dirty="0"/>
              <a:t>不會自動換行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r>
              <a:rPr lang="en-US" altLang="zh-TW" dirty="0" smtClean="0"/>
              <a:t>wrap</a:t>
            </a:r>
            <a:r>
              <a:rPr lang="en-US" altLang="zh-TW" dirty="0"/>
              <a:t>=</a:t>
            </a:r>
            <a:r>
              <a:rPr lang="en-US" altLang="zh-TW" dirty="0">
                <a:latin typeface="Arial" panose="020B0604020202020204" pitchFamily="34" charset="0"/>
              </a:rPr>
              <a:t>“</a:t>
            </a:r>
            <a:r>
              <a:rPr lang="en-US" altLang="zh-TW" dirty="0"/>
              <a:t>virtual</a:t>
            </a:r>
            <a:r>
              <a:rPr lang="en-US" altLang="zh-TW" dirty="0">
                <a:latin typeface="Arial" panose="020B0604020202020204" pitchFamily="34" charset="0"/>
              </a:rPr>
              <a:t>”</a:t>
            </a:r>
            <a:r>
              <a:rPr lang="en-US" altLang="zh-TW" dirty="0"/>
              <a:t> </a:t>
            </a:r>
            <a:r>
              <a:rPr lang="zh-TW" altLang="en-US" dirty="0"/>
              <a:t>及 </a:t>
            </a:r>
            <a:r>
              <a:rPr lang="en-US" altLang="zh-TW" dirty="0"/>
              <a:t>wrap=</a:t>
            </a:r>
            <a:r>
              <a:rPr lang="en-US" altLang="zh-TW" dirty="0">
                <a:latin typeface="Arial" panose="020B0604020202020204" pitchFamily="34" charset="0"/>
              </a:rPr>
              <a:t>“</a:t>
            </a:r>
            <a:r>
              <a:rPr lang="en-US" altLang="zh-TW" dirty="0"/>
              <a:t>physical</a:t>
            </a:r>
            <a:r>
              <a:rPr lang="en-US" altLang="zh-TW" dirty="0">
                <a:latin typeface="Arial" panose="020B0604020202020204" pitchFamily="34" charset="0"/>
              </a:rPr>
              <a:t>”</a:t>
            </a:r>
            <a:r>
              <a:rPr lang="zh-TW" altLang="en-US" dirty="0" smtClean="0"/>
              <a:t>：這兩</a:t>
            </a:r>
            <a:r>
              <a:rPr lang="zh-TW" altLang="en-US" dirty="0"/>
              <a:t>項在設定都會讓輸入的文字在超過欄位寬度時自動換行。但是在送出資料時</a:t>
            </a:r>
            <a:r>
              <a:rPr lang="en-US" altLang="zh-TW" dirty="0"/>
              <a:t>, wrap=</a:t>
            </a:r>
            <a:r>
              <a:rPr lang="en-US" altLang="zh-TW" dirty="0">
                <a:latin typeface="Arial" panose="020B0604020202020204" pitchFamily="34" charset="0"/>
              </a:rPr>
              <a:t>“</a:t>
            </a:r>
            <a:r>
              <a:rPr lang="en-US" altLang="zh-TW" dirty="0"/>
              <a:t>virtual</a:t>
            </a:r>
            <a:r>
              <a:rPr lang="en-US" altLang="zh-TW" dirty="0">
                <a:latin typeface="Arial" panose="020B0604020202020204" pitchFamily="34" charset="0"/>
              </a:rPr>
              <a:t>”</a:t>
            </a:r>
            <a:r>
              <a:rPr lang="en-US" altLang="zh-TW" dirty="0"/>
              <a:t> </a:t>
            </a:r>
            <a:r>
              <a:rPr lang="zh-TW" altLang="en-US" dirty="0"/>
              <a:t>只有在按 </a:t>
            </a:r>
            <a:r>
              <a:rPr lang="en-US" altLang="zh-TW" dirty="0"/>
              <a:t>[Enter] </a:t>
            </a:r>
            <a:r>
              <a:rPr lang="zh-TW" altLang="en-US" dirty="0"/>
              <a:t>鍵的地方會換行</a:t>
            </a:r>
            <a:r>
              <a:rPr lang="en-US" altLang="zh-TW" dirty="0"/>
              <a:t>, </a:t>
            </a:r>
            <a:r>
              <a:rPr lang="zh-TW" altLang="en-US" dirty="0"/>
              <a:t>其它部份並不會自動換行。而</a:t>
            </a:r>
            <a:r>
              <a:rPr lang="en-US" altLang="zh-TW" dirty="0"/>
              <a:t>wrap="physical" </a:t>
            </a:r>
            <a:r>
              <a:rPr lang="zh-TW" altLang="en-US" dirty="0"/>
              <a:t>則會依照螢幕上所見到的方式將輸入的資料送出。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16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111" y="3722855"/>
            <a:ext cx="4237285" cy="240929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90" y="4425023"/>
            <a:ext cx="6547271" cy="94007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262909" y="6473857"/>
            <a:ext cx="1918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sample_form.html</a:t>
            </a:r>
          </a:p>
        </p:txBody>
      </p:sp>
    </p:spTree>
    <p:extLst>
      <p:ext uri="{BB962C8B-B14F-4D97-AF65-F5344CB8AC3E}">
        <p14:creationId xmlns:p14="http://schemas.microsoft.com/office/powerpoint/2010/main" val="56607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表單驗證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0" y="6465888"/>
            <a:ext cx="550863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17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8158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表單驗證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當表單沒有輸入正確資料時，會顯示更進一步的提示訊息，這就稱為表單驗證</a:t>
            </a:r>
            <a:r>
              <a:rPr lang="en-US" altLang="zh-TW" dirty="0" smtClean="0"/>
              <a:t>(form validation)</a:t>
            </a:r>
          </a:p>
          <a:p>
            <a:r>
              <a:rPr lang="zh-TW" altLang="en-US" dirty="0" smtClean="0"/>
              <a:t>只需再表單元素當中</a:t>
            </a:r>
            <a:r>
              <a:rPr lang="zh-TW" altLang="en-US" sz="2800" dirty="0" smtClean="0">
                <a:solidFill>
                  <a:srgbClr val="FFC000"/>
                </a:solidFill>
              </a:rPr>
              <a:t>加入 </a:t>
            </a:r>
            <a:r>
              <a:rPr lang="en-US" altLang="zh-TW" sz="2800" b="0" dirty="0">
                <a:solidFill>
                  <a:srgbClr val="FFC000"/>
                </a:solidFill>
              </a:rPr>
              <a:t>required="required</a:t>
            </a:r>
            <a:r>
              <a:rPr lang="en-US" altLang="zh-TW" sz="2800" b="0" dirty="0" smtClean="0">
                <a:solidFill>
                  <a:srgbClr val="FFC000"/>
                </a:solidFill>
              </a:rPr>
              <a:t>"</a:t>
            </a:r>
            <a:endParaRPr lang="en-US" altLang="zh-TW" sz="2800" dirty="0" smtClean="0">
              <a:solidFill>
                <a:srgbClr val="FFC000"/>
              </a:solidFill>
            </a:endParaRPr>
          </a:p>
          <a:p>
            <a:r>
              <a:rPr lang="zh-TW" altLang="en-US" dirty="0" smtClean="0"/>
              <a:t>在先前的技術上，需透過前端程式將資料送到伺服器後，再進行判斷，但在</a:t>
            </a:r>
            <a:r>
              <a:rPr lang="en-US" altLang="zh-TW" dirty="0" smtClean="0"/>
              <a:t>HTML5</a:t>
            </a:r>
            <a:r>
              <a:rPr lang="zh-TW" altLang="en-US" dirty="0" smtClean="0"/>
              <a:t>以後，就將這功能交由瀏覽器來進行，以減少伺服器的工作量，也讓使用者快速看到表單內容是否有問題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951" y="3151889"/>
            <a:ext cx="4214485" cy="335386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219" y="3664529"/>
            <a:ext cx="3791071" cy="218901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0262909" y="6473857"/>
            <a:ext cx="1918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sample_form.html</a:t>
            </a:r>
          </a:p>
        </p:txBody>
      </p:sp>
    </p:spTree>
    <p:extLst>
      <p:ext uri="{BB962C8B-B14F-4D97-AF65-F5344CB8AC3E}">
        <p14:creationId xmlns:p14="http://schemas.microsoft.com/office/powerpoint/2010/main" val="412087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其他輸入表單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4341" y="917893"/>
            <a:ext cx="10081259" cy="5024804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在</a:t>
            </a:r>
            <a:r>
              <a:rPr lang="en-US" altLang="zh-TW" dirty="0" smtClean="0"/>
              <a:t>HTML5</a:t>
            </a:r>
            <a:r>
              <a:rPr lang="zh-TW" altLang="en-US" dirty="0" smtClean="0"/>
              <a:t>之後，新增許多常用的表單項目，列舉幾個常用的如下：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date</a:t>
            </a:r>
            <a:r>
              <a:rPr lang="zh-TW" altLang="en-US" dirty="0" smtClean="0"/>
              <a:t>：日期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Time:</a:t>
            </a:r>
            <a:r>
              <a:rPr lang="zh-TW" altLang="en-US" dirty="0" smtClean="0"/>
              <a:t>時間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email</a:t>
            </a:r>
            <a:r>
              <a:rPr lang="zh-TW" altLang="en-US" dirty="0" smtClean="0"/>
              <a:t>：信箱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url</a:t>
            </a:r>
            <a:r>
              <a:rPr lang="zh-TW" altLang="en-US" dirty="0" smtClean="0"/>
              <a:t>：網址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tel</a:t>
            </a:r>
            <a:r>
              <a:rPr lang="zh-TW" altLang="en-US" dirty="0" smtClean="0"/>
              <a:t>：電話號碼</a:t>
            </a:r>
            <a:endParaRPr lang="en-US" altLang="zh-TW" dirty="0" smtClean="0"/>
          </a:p>
          <a:p>
            <a:pPr marL="457200" lvl="1" indent="0">
              <a:buNone/>
            </a:pPr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r>
              <a:rPr lang="zh-TW" altLang="en-US" dirty="0" smtClean="0"/>
              <a:t>這些項目，會在按下送出按鈕後，直接檢查是否有輸入正確的資料，若資料格式部正確，則會顯示警示訊息，告知使用者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19</a:t>
            </a:fld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0262909" y="6473857"/>
            <a:ext cx="1918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sample_form.html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/>
          <a:srcRect t="16545"/>
          <a:stretch/>
        </p:blipFill>
        <p:spPr>
          <a:xfrm>
            <a:off x="5690753" y="5279695"/>
            <a:ext cx="4388428" cy="134287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302" y="1755136"/>
            <a:ext cx="2771722" cy="2073112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4"/>
          <a:srcRect t="7566"/>
          <a:stretch/>
        </p:blipFill>
        <p:spPr>
          <a:xfrm>
            <a:off x="3993419" y="1346392"/>
            <a:ext cx="4153054" cy="288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27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表單元素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02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表單元素</a:t>
            </a:r>
            <a:r>
              <a:rPr lang="en-US" altLang="zh-TW" dirty="0" smtClean="0"/>
              <a:t>_1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270713" y="1154944"/>
            <a:ext cx="5568836" cy="5083342"/>
          </a:xfrm>
        </p:spPr>
        <p:txBody>
          <a:bodyPr/>
          <a:lstStyle/>
          <a:p>
            <a:r>
              <a:rPr lang="zh-TW" altLang="en-US" dirty="0" smtClean="0"/>
              <a:t>建立表單如結果圖所示</a:t>
            </a:r>
            <a:endParaRPr lang="en-US" altLang="zh-TW" dirty="0" smtClean="0"/>
          </a:p>
          <a:p>
            <a:r>
              <a:rPr lang="zh-TW" altLang="en-US" dirty="0" smtClean="0"/>
              <a:t>請應用</a:t>
            </a:r>
            <a:r>
              <a:rPr lang="en-US" altLang="zh-TW" dirty="0" smtClean="0"/>
              <a:t>BS</a:t>
            </a:r>
            <a:r>
              <a:rPr lang="zh-TW" altLang="en-US" dirty="0" smtClean="0"/>
              <a:t>的</a:t>
            </a:r>
            <a:r>
              <a:rPr lang="en-US" altLang="zh-TW" dirty="0" smtClean="0"/>
              <a:t>Class</a:t>
            </a:r>
            <a:r>
              <a:rPr lang="zh-TW" altLang="en-US" dirty="0" smtClean="0"/>
              <a:t>設定，排列出如結果所示的畫面</a:t>
            </a:r>
            <a:endParaRPr lang="en-US" altLang="zh-TW" dirty="0" smtClean="0"/>
          </a:p>
          <a:p>
            <a:r>
              <a:rPr lang="zh-TW" altLang="en-US" dirty="0" smtClean="0"/>
              <a:t>網頁大標內外的距離請設定為</a:t>
            </a:r>
            <a:r>
              <a:rPr lang="en-US" altLang="zh-TW" dirty="0" smtClean="0"/>
              <a:t>2</a:t>
            </a:r>
            <a:r>
              <a:rPr lang="zh-TW" altLang="en-US" dirty="0" smtClean="0"/>
              <a:t>個單位</a:t>
            </a:r>
            <a:endParaRPr lang="en-US" altLang="zh-TW" dirty="0" smtClean="0"/>
          </a:p>
          <a:p>
            <a:r>
              <a:rPr lang="zh-TW" altLang="en-US" dirty="0" smtClean="0"/>
              <a:t>個表單欄位，請應用其表單輸入需求進行 </a:t>
            </a:r>
            <a:r>
              <a:rPr lang="en-US" altLang="zh-TW" dirty="0" smtClean="0"/>
              <a:t>Type</a:t>
            </a:r>
            <a:r>
              <a:rPr lang="zh-TW" altLang="en-US" dirty="0" smtClean="0"/>
              <a:t>的定義</a:t>
            </a:r>
            <a:endParaRPr lang="en-US" altLang="zh-TW" dirty="0" smtClean="0"/>
          </a:p>
          <a:p>
            <a:r>
              <a:rPr lang="zh-TW" altLang="en-US" dirty="0" smtClean="0"/>
              <a:t>紅字黃底的部分，請套用表單驗證功能，當使用者未依規定輸入資料，按下送出</a:t>
            </a:r>
            <a:r>
              <a:rPr lang="en-US" altLang="zh-TW" dirty="0" smtClean="0"/>
              <a:t>(</a:t>
            </a:r>
            <a:r>
              <a:rPr lang="zh-TW" altLang="en-US" dirty="0" smtClean="0"/>
              <a:t>提交</a:t>
            </a:r>
            <a:r>
              <a:rPr lang="en-US" altLang="zh-TW" dirty="0" smtClean="0"/>
              <a:t>)</a:t>
            </a:r>
            <a:r>
              <a:rPr lang="zh-TW" altLang="en-US" dirty="0" smtClean="0"/>
              <a:t> 案就，就會出現警告訊息</a:t>
            </a:r>
            <a:r>
              <a:rPr lang="en-US" altLang="zh-TW" dirty="0" smtClean="0"/>
              <a:t>(</a:t>
            </a:r>
            <a:r>
              <a:rPr lang="zh-TW" altLang="en-US" dirty="0" smtClean="0"/>
              <a:t>此類欄位請用粗體</a:t>
            </a:r>
            <a:r>
              <a:rPr lang="en-US" altLang="zh-TW" dirty="0" smtClean="0"/>
              <a:t>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20</a:t>
            </a:fld>
            <a:endParaRPr lang="zh-TW" altLang="en-US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517" y="1589163"/>
            <a:ext cx="5402392" cy="3176741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9983190" y="6488668"/>
            <a:ext cx="2208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HW_BS_Form</a:t>
            </a:r>
            <a:r>
              <a:rPr lang="zh-TW" altLang="en-US" dirty="0" smtClean="0"/>
              <a:t>_</a:t>
            </a:r>
            <a:r>
              <a:rPr lang="en-US" altLang="zh-TW" dirty="0" smtClean="0"/>
              <a:t>1</a:t>
            </a:r>
            <a:r>
              <a:rPr lang="zh-TW" altLang="en-US" dirty="0" smtClean="0"/>
              <a:t>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670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選單元</a:t>
            </a:r>
            <a:r>
              <a:rPr lang="zh-TW" altLang="en-US" dirty="0"/>
              <a:t>素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866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單</a:t>
            </a:r>
            <a:r>
              <a:rPr lang="zh-TW" altLang="en-US" dirty="0"/>
              <a:t>一</a:t>
            </a:r>
            <a:r>
              <a:rPr lang="zh-TW" altLang="en-US" dirty="0" smtClean="0"/>
              <a:t>選擇</a:t>
            </a:r>
            <a:r>
              <a:rPr lang="en-US" altLang="zh-TW" dirty="0" smtClean="0"/>
              <a:t>(Radio button)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434341" y="1075268"/>
            <a:ext cx="10028386" cy="4195481"/>
          </a:xfrm>
        </p:spPr>
        <p:txBody>
          <a:bodyPr/>
          <a:lstStyle/>
          <a:p>
            <a:pPr lvl="0"/>
            <a:r>
              <a:rPr lang="zh-TW" altLang="en-US" dirty="0" smtClean="0"/>
              <a:t>「選擇鈕」就像只允許單選的選擇題</a:t>
            </a:r>
            <a:endParaRPr lang="en-US" altLang="zh-TW" dirty="0" smtClean="0"/>
          </a:p>
          <a:p>
            <a:pPr lvl="0"/>
            <a:r>
              <a:rPr lang="zh-TW" altLang="en-US" dirty="0"/>
              <a:t>要做出一組供使用者只能選擇其一的選擇項目時</a:t>
            </a:r>
            <a:r>
              <a:rPr lang="en-US" altLang="zh-TW" dirty="0"/>
              <a:t>,</a:t>
            </a:r>
            <a:r>
              <a:rPr lang="zh-TW" altLang="en-US" dirty="0"/>
              <a:t>可以使用 </a:t>
            </a:r>
            <a:r>
              <a:rPr lang="en-US" altLang="zh-TW" b="1" dirty="0">
                <a:solidFill>
                  <a:srgbClr val="FF0000"/>
                </a:solidFill>
              </a:rPr>
              <a:t>type = </a:t>
            </a:r>
            <a:r>
              <a:rPr lang="en-US" altLang="zh-TW" b="1" dirty="0" smtClean="0">
                <a:solidFill>
                  <a:srgbClr val="FF0000"/>
                </a:solidFill>
              </a:rPr>
              <a:t>“radio”</a:t>
            </a:r>
          </a:p>
          <a:p>
            <a:r>
              <a:rPr lang="zh-TW" altLang="en-US" dirty="0"/>
              <a:t>至於要讓多個單選鈕成為同一組的選項</a:t>
            </a:r>
            <a:r>
              <a:rPr lang="en-US" altLang="zh-TW" dirty="0"/>
              <a:t>, </a:t>
            </a:r>
            <a:r>
              <a:rPr lang="zh-TW" altLang="en-US" dirty="0"/>
              <a:t>只要將這幾個單選鈕的 </a:t>
            </a:r>
            <a:r>
              <a:rPr lang="en-US" altLang="zh-TW" dirty="0"/>
              <a:t>name </a:t>
            </a:r>
            <a:r>
              <a:rPr lang="zh-TW" altLang="en-US" dirty="0"/>
              <a:t>屬性設定成相同的名稱</a:t>
            </a:r>
            <a:r>
              <a:rPr lang="zh-TW" altLang="en-US" dirty="0" smtClean="0"/>
              <a:t>即可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 smtClean="0"/>
              <a:t>屬性 </a:t>
            </a:r>
            <a:r>
              <a:rPr lang="en-US" altLang="zh-TW" sz="2800" dirty="0" smtClean="0">
                <a:solidFill>
                  <a:srgbClr val="FFC000"/>
                </a:solidFill>
              </a:rPr>
              <a:t>value</a:t>
            </a:r>
            <a:r>
              <a:rPr lang="zh-TW" altLang="en-US" dirty="0" smtClean="0"/>
              <a:t>，為選擇後會送到後端資料的內容，</a:t>
            </a:r>
            <a:r>
              <a:rPr lang="zh-TW" altLang="en-US" dirty="0"/>
              <a:t>在只有單一個單選鈕的情況下</a:t>
            </a:r>
            <a:r>
              <a:rPr lang="en-US" altLang="zh-TW" dirty="0"/>
              <a:t>, </a:t>
            </a:r>
            <a:r>
              <a:rPr lang="zh-TW" altLang="en-US" dirty="0" smtClean="0"/>
              <a:t>則可</a:t>
            </a:r>
            <a:r>
              <a:rPr lang="zh-TW" altLang="en-US" dirty="0"/>
              <a:t>不必設定其 </a:t>
            </a:r>
            <a:r>
              <a:rPr lang="en-US" altLang="zh-TW" dirty="0"/>
              <a:t>value </a:t>
            </a:r>
            <a:r>
              <a:rPr lang="zh-TW" altLang="en-US" dirty="0" smtClean="0"/>
              <a:t>屬性</a:t>
            </a:r>
            <a:endParaRPr lang="en-US" altLang="zh-TW" dirty="0" smtClean="0"/>
          </a:p>
          <a:p>
            <a:r>
              <a:rPr lang="zh-TW" altLang="en-US" dirty="0" smtClean="0"/>
              <a:t>而在</a:t>
            </a:r>
            <a:r>
              <a:rPr lang="en-US" altLang="zh-TW" dirty="0" smtClean="0"/>
              <a:t>input</a:t>
            </a:r>
            <a:r>
              <a:rPr lang="zh-TW" altLang="en-US" dirty="0" smtClean="0"/>
              <a:t> 當中加上</a:t>
            </a:r>
            <a:r>
              <a:rPr lang="en-US" altLang="zh-TW" sz="2800" dirty="0" smtClean="0">
                <a:solidFill>
                  <a:srgbClr val="FFFF00"/>
                </a:solidFill>
              </a:rPr>
              <a:t>disabled</a:t>
            </a:r>
            <a:r>
              <a:rPr lang="zh-TW" altLang="en-US" dirty="0" smtClean="0"/>
              <a:t>，該項目就會變成灰色，也就是沒作用</a:t>
            </a:r>
            <a:endParaRPr lang="en-US" altLang="zh-TW" dirty="0" smtClean="0"/>
          </a:p>
        </p:txBody>
      </p:sp>
      <p:sp>
        <p:nvSpPr>
          <p:cNvPr id="5" name="矩形 4"/>
          <p:cNvSpPr/>
          <p:nvPr/>
        </p:nvSpPr>
        <p:spPr>
          <a:xfrm>
            <a:off x="936298" y="5223118"/>
            <a:ext cx="6096000" cy="1107996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 smtClean="0"/>
              <a:t>以這個範例為例：</a:t>
            </a:r>
            <a:endParaRPr lang="en-US" altLang="zh-TW" b="1" dirty="0" smtClean="0"/>
          </a:p>
          <a:p>
            <a:pPr lvl="1"/>
            <a:r>
              <a:rPr lang="zh-TW" altLang="en-US" sz="1600" b="1" dirty="0" smtClean="0"/>
              <a:t>當選</a:t>
            </a:r>
            <a:r>
              <a:rPr lang="zh-TW" altLang="en-US" sz="1600" b="1" dirty="0"/>
              <a:t>好後送出表單資料時</a:t>
            </a:r>
            <a:r>
              <a:rPr lang="en-US" altLang="zh-TW" sz="1600" b="1" dirty="0"/>
              <a:t>, </a:t>
            </a:r>
            <a:r>
              <a:rPr lang="zh-TW" altLang="en-US" sz="1600" b="1" dirty="0"/>
              <a:t>資料中的 </a:t>
            </a:r>
            <a:r>
              <a:rPr lang="en-US" altLang="zh-TW" sz="1600" b="1" dirty="0" smtClean="0"/>
              <a:t>school </a:t>
            </a:r>
            <a:r>
              <a:rPr lang="zh-TW" altLang="en-US" sz="1600" b="1" dirty="0"/>
              <a:t>會等於使用者所選欄位的 </a:t>
            </a:r>
            <a:r>
              <a:rPr lang="en-US" altLang="zh-TW" sz="1600" b="1" dirty="0"/>
              <a:t>value </a:t>
            </a:r>
            <a:r>
              <a:rPr lang="zh-TW" altLang="en-US" sz="1600" b="1" dirty="0"/>
              <a:t>屬性值。例如選擇 </a:t>
            </a:r>
            <a:r>
              <a:rPr lang="en-US" altLang="zh-TW" sz="1600" b="1" dirty="0" smtClean="0"/>
              <a:t>『others』 </a:t>
            </a:r>
            <a:r>
              <a:rPr lang="zh-TW" altLang="en-US" sz="1600" b="1" dirty="0"/>
              <a:t>時</a:t>
            </a:r>
            <a:r>
              <a:rPr lang="en-US" altLang="zh-TW" sz="1600" b="1" dirty="0"/>
              <a:t>, </a:t>
            </a:r>
            <a:r>
              <a:rPr lang="zh-TW" altLang="en-US" sz="1600" b="1" dirty="0"/>
              <a:t>在表單資料中就會出現 </a:t>
            </a:r>
            <a:r>
              <a:rPr lang="en-US" altLang="zh-TW" sz="1600" b="1" dirty="0" smtClean="0"/>
              <a:t>school=“school_0"</a:t>
            </a:r>
            <a:r>
              <a:rPr lang="zh-TW" altLang="en-US" sz="1600" b="1" dirty="0" smtClean="0"/>
              <a:t>。</a:t>
            </a:r>
            <a:endParaRPr lang="en-US" altLang="zh-TW" dirty="0"/>
          </a:p>
        </p:txBody>
      </p:sp>
      <p:sp>
        <p:nvSpPr>
          <p:cNvPr id="7" name="矩形 6"/>
          <p:cNvSpPr/>
          <p:nvPr/>
        </p:nvSpPr>
        <p:spPr>
          <a:xfrm>
            <a:off x="10262909" y="6473857"/>
            <a:ext cx="1918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sample_form.html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539" y="4129486"/>
            <a:ext cx="2752725" cy="17907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b="20712"/>
          <a:stretch/>
        </p:blipFill>
        <p:spPr>
          <a:xfrm>
            <a:off x="434341" y="4136089"/>
            <a:ext cx="7459727" cy="93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0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選取方塊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434341" y="1010806"/>
            <a:ext cx="8946541" cy="4195481"/>
          </a:xfrm>
        </p:spPr>
        <p:txBody>
          <a:bodyPr/>
          <a:lstStyle/>
          <a:p>
            <a:pPr lvl="0"/>
            <a:r>
              <a:rPr lang="zh-TW" altLang="en-US" dirty="0" smtClean="0"/>
              <a:t>「核取方塊」就像允許複選的選擇題</a:t>
            </a:r>
            <a:endParaRPr lang="en-US" altLang="zh-TW" dirty="0"/>
          </a:p>
          <a:p>
            <a:r>
              <a:rPr lang="zh-TW" altLang="en-US" dirty="0" smtClean="0"/>
              <a:t>使用 </a:t>
            </a:r>
            <a:r>
              <a:rPr lang="en-US" altLang="zh-TW" sz="2800" dirty="0">
                <a:solidFill>
                  <a:srgbClr val="FFC000"/>
                </a:solidFill>
              </a:rPr>
              <a:t>type</a:t>
            </a:r>
            <a:r>
              <a:rPr lang="en-US" altLang="zh-TW" sz="2800" dirty="0" smtClean="0">
                <a:solidFill>
                  <a:srgbClr val="FFC000"/>
                </a:solidFill>
              </a:rPr>
              <a:t>=“checkbox” </a:t>
            </a:r>
            <a:r>
              <a:rPr lang="zh-TW" altLang="en-US" dirty="0" smtClean="0"/>
              <a:t>設定</a:t>
            </a:r>
            <a:r>
              <a:rPr lang="en-US" altLang="zh-TW" dirty="0" smtClean="0"/>
              <a:t>, </a:t>
            </a:r>
            <a:r>
              <a:rPr lang="zh-TW" altLang="en-US" dirty="0"/>
              <a:t>一般也是將同一組的選項設為相同的</a:t>
            </a:r>
            <a:r>
              <a:rPr lang="zh-TW" altLang="en-US" dirty="0" smtClean="0"/>
              <a:t>名稱</a:t>
            </a:r>
            <a:endParaRPr lang="en-US" altLang="zh-TW" dirty="0" smtClean="0"/>
          </a:p>
          <a:p>
            <a:r>
              <a:rPr lang="zh-TW" altLang="en-US" dirty="0"/>
              <a:t>雖然它們的</a:t>
            </a:r>
            <a:r>
              <a:rPr lang="en-US" altLang="zh-TW" dirty="0"/>
              <a:t>name</a:t>
            </a:r>
            <a:r>
              <a:rPr lang="zh-TW" altLang="en-US" dirty="0"/>
              <a:t>都相同</a:t>
            </a:r>
            <a:r>
              <a:rPr lang="en-US" altLang="zh-TW" dirty="0"/>
              <a:t>, </a:t>
            </a:r>
            <a:r>
              <a:rPr lang="zh-TW" altLang="en-US" dirty="0"/>
              <a:t>但若使用者選擇了一個以上的選項時</a:t>
            </a:r>
            <a:r>
              <a:rPr lang="en-US" altLang="zh-TW" dirty="0"/>
              <a:t>, </a:t>
            </a:r>
            <a:r>
              <a:rPr lang="zh-TW" altLang="en-US" dirty="0"/>
              <a:t>在傳回的資料中就會出現一個以上的 </a:t>
            </a:r>
            <a:r>
              <a:rPr lang="en-US" altLang="zh-TW" dirty="0" smtClean="0"/>
              <a:t>skill=… </a:t>
            </a:r>
            <a:r>
              <a:rPr lang="zh-TW" altLang="en-US" dirty="0"/>
              <a:t>的結果。</a:t>
            </a:r>
          </a:p>
          <a:p>
            <a:r>
              <a:rPr lang="zh-TW" altLang="en-US" dirty="0"/>
              <a:t>例如上頁當勾選地</a:t>
            </a:r>
            <a:r>
              <a:rPr lang="en-US" altLang="zh-TW" dirty="0"/>
              <a:t>1</a:t>
            </a:r>
            <a:r>
              <a:rPr lang="zh-TW" altLang="en-US" dirty="0"/>
              <a:t>與第 </a:t>
            </a:r>
            <a:r>
              <a:rPr lang="en-US" altLang="zh-TW" dirty="0"/>
              <a:t>2 </a:t>
            </a:r>
            <a:r>
              <a:rPr lang="zh-TW" altLang="en-US" dirty="0"/>
              <a:t>項</a:t>
            </a:r>
            <a:r>
              <a:rPr lang="en-US" altLang="zh-TW" dirty="0"/>
              <a:t>, </a:t>
            </a:r>
            <a:r>
              <a:rPr lang="zh-TW" altLang="en-US" dirty="0"/>
              <a:t>其傳回的資料就會是 </a:t>
            </a:r>
            <a:r>
              <a:rPr lang="en-US" altLang="zh-TW" dirty="0" smtClean="0"/>
              <a:t>“skill=HTML&amp; skill=</a:t>
            </a:r>
            <a:r>
              <a:rPr lang="en-US" altLang="zh-TW" dirty="0" err="1" smtClean="0"/>
              <a:t>js</a:t>
            </a:r>
            <a:r>
              <a:rPr lang="en-US" altLang="zh-TW" dirty="0" smtClean="0"/>
              <a:t>"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和單選鈕一樣</a:t>
            </a:r>
            <a:r>
              <a:rPr lang="en-US" altLang="zh-TW" dirty="0"/>
              <a:t>, </a:t>
            </a:r>
            <a:r>
              <a:rPr lang="zh-TW" altLang="en-US" dirty="0"/>
              <a:t>多選鈕預設 </a:t>
            </a:r>
            <a:r>
              <a:rPr lang="en-US" altLang="zh-TW" dirty="0"/>
              <a:t>value </a:t>
            </a:r>
            <a:r>
              <a:rPr lang="zh-TW" altLang="en-US" dirty="0"/>
              <a:t>值也是 </a:t>
            </a:r>
            <a:r>
              <a:rPr lang="en-US" altLang="zh-TW" dirty="0"/>
              <a:t>On, </a:t>
            </a:r>
            <a:r>
              <a:rPr lang="zh-TW" altLang="en-US" dirty="0"/>
              <a:t>所以如果您不想設定那麼多個 </a:t>
            </a:r>
            <a:r>
              <a:rPr lang="en-US" altLang="zh-TW" dirty="0"/>
              <a:t>value </a:t>
            </a:r>
            <a:r>
              <a:rPr lang="zh-TW" altLang="en-US" dirty="0"/>
              <a:t>屬性</a:t>
            </a:r>
            <a:r>
              <a:rPr lang="en-US" altLang="zh-TW" dirty="0"/>
              <a:t>, </a:t>
            </a:r>
            <a:r>
              <a:rPr lang="zh-TW" altLang="en-US" dirty="0"/>
              <a:t>不妨將同一組的選項也都設定不同的 </a:t>
            </a:r>
            <a:r>
              <a:rPr lang="en-US" altLang="zh-TW" dirty="0"/>
              <a:t>name, </a:t>
            </a:r>
            <a:r>
              <a:rPr lang="zh-TW" altLang="en-US" dirty="0"/>
              <a:t>只要在傳回的資料中看看有哪幾個等於 </a:t>
            </a:r>
            <a:r>
              <a:rPr lang="en-US" altLang="zh-TW" dirty="0"/>
              <a:t>On </a:t>
            </a:r>
            <a:r>
              <a:rPr lang="zh-TW" altLang="en-US" dirty="0"/>
              <a:t>的值就可以了。</a:t>
            </a:r>
          </a:p>
          <a:p>
            <a:endParaRPr lang="zh-TW" altLang="en-US" dirty="0"/>
          </a:p>
          <a:p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94" y="4807889"/>
            <a:ext cx="6667500" cy="9620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9347" y="3981694"/>
            <a:ext cx="2495550" cy="20859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262909" y="6473857"/>
            <a:ext cx="1918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sample_form.html</a:t>
            </a:r>
          </a:p>
        </p:txBody>
      </p:sp>
    </p:spTree>
    <p:extLst>
      <p:ext uri="{BB962C8B-B14F-4D97-AF65-F5344CB8AC3E}">
        <p14:creationId xmlns:p14="http://schemas.microsoft.com/office/powerpoint/2010/main" val="241379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下拉</a:t>
            </a:r>
            <a:r>
              <a:rPr lang="zh-TW" altLang="en-US" dirty="0"/>
              <a:t>式</a:t>
            </a:r>
            <a:r>
              <a:rPr lang="zh-TW" altLang="en-US" dirty="0" smtClean="0"/>
              <a:t>選單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625808" y="921252"/>
            <a:ext cx="10142205" cy="4195481"/>
          </a:xfrm>
        </p:spPr>
        <p:txBody>
          <a:bodyPr/>
          <a:lstStyle/>
          <a:p>
            <a:pPr lvl="0"/>
            <a:r>
              <a:rPr lang="zh-TW" altLang="en-US" dirty="0" smtClean="0"/>
              <a:t>「下拉式功能表」允許使用者從下拉式清單中選擇項目</a:t>
            </a:r>
            <a:r>
              <a:rPr lang="zh-TW" altLang="en-US" dirty="0"/>
              <a:t>。</a:t>
            </a:r>
            <a:endParaRPr lang="en-US" altLang="zh-TW" dirty="0" smtClean="0"/>
          </a:p>
          <a:p>
            <a:pPr>
              <a:lnSpc>
                <a:spcPct val="150000"/>
              </a:lnSpc>
            </a:pPr>
            <a:r>
              <a:rPr lang="zh-TW" altLang="en-US" dirty="0" smtClean="0"/>
              <a:t>我們可以使用 </a:t>
            </a:r>
            <a:r>
              <a:rPr lang="en-US" altLang="zh-TW" dirty="0" smtClean="0"/>
              <a:t>&lt;select&gt; </a:t>
            </a:r>
            <a:r>
              <a:rPr lang="zh-TW" altLang="en-US" dirty="0" smtClean="0"/>
              <a:t>元素搭配 </a:t>
            </a:r>
            <a:r>
              <a:rPr lang="en-US" altLang="zh-TW" dirty="0" smtClean="0"/>
              <a:t>&lt;option&gt; </a:t>
            </a:r>
            <a:r>
              <a:rPr lang="zh-TW" altLang="en-US" dirty="0" smtClean="0"/>
              <a:t>元素在表單中插入下拉式功能表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列表欄的製作方式要先用一對 </a:t>
            </a:r>
            <a:r>
              <a:rPr lang="en-US" altLang="zh-TW" dirty="0"/>
              <a:t>&lt;select&gt; </a:t>
            </a:r>
            <a:r>
              <a:rPr lang="zh-TW" altLang="en-US" dirty="0"/>
              <a:t>標籤定義出列表欄及其出現的位置</a:t>
            </a:r>
            <a:r>
              <a:rPr lang="en-US" altLang="zh-TW" dirty="0"/>
              <a:t>, </a:t>
            </a:r>
            <a:r>
              <a:rPr lang="zh-TW" altLang="en-US" dirty="0"/>
              <a:t>接著在其中加上 </a:t>
            </a:r>
            <a:r>
              <a:rPr lang="en-US" altLang="zh-TW" dirty="0"/>
              <a:t>&lt;option&gt; </a:t>
            </a:r>
            <a:r>
              <a:rPr lang="zh-TW" altLang="en-US" dirty="0"/>
              <a:t>標籤</a:t>
            </a:r>
            <a:r>
              <a:rPr lang="en-US" altLang="zh-TW" dirty="0"/>
              <a:t>, </a:t>
            </a:r>
            <a:r>
              <a:rPr lang="zh-TW" altLang="en-US" dirty="0"/>
              <a:t>定義每一個出現在列表中的項目：</a:t>
            </a:r>
          </a:p>
          <a:p>
            <a:pPr lvl="0"/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856" y="3813071"/>
            <a:ext cx="2543175" cy="9144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382" y="2919217"/>
            <a:ext cx="5676900" cy="31718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262909" y="6473857"/>
            <a:ext cx="1918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sample_form.html</a:t>
            </a:r>
          </a:p>
        </p:txBody>
      </p:sp>
    </p:spTree>
    <p:extLst>
      <p:ext uri="{BB962C8B-B14F-4D97-AF65-F5344CB8AC3E}">
        <p14:creationId xmlns:p14="http://schemas.microsoft.com/office/powerpoint/2010/main" val="266358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/>
              <a:t>下拉式選單</a:t>
            </a:r>
            <a:endParaRPr lang="en-US" altLang="zh-TW" sz="4000" dirty="0"/>
          </a:p>
        </p:txBody>
      </p:sp>
      <p:sp>
        <p:nvSpPr>
          <p:cNvPr id="1218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name </a:t>
            </a:r>
            <a:r>
              <a:rPr lang="zh-TW" altLang="en-US" dirty="0"/>
              <a:t>屬性要加在 </a:t>
            </a:r>
            <a:r>
              <a:rPr lang="en-US" altLang="zh-TW" dirty="0"/>
              <a:t>&lt;select&gt; </a:t>
            </a:r>
            <a:r>
              <a:rPr lang="zh-TW" altLang="en-US" dirty="0"/>
              <a:t>標籤中</a:t>
            </a:r>
            <a:r>
              <a:rPr lang="en-US" altLang="zh-TW" dirty="0"/>
              <a:t>, value </a:t>
            </a:r>
            <a:r>
              <a:rPr lang="zh-TW" altLang="en-US" dirty="0"/>
              <a:t>屬性則是要加在 </a:t>
            </a:r>
            <a:r>
              <a:rPr lang="en-US" altLang="zh-TW" dirty="0"/>
              <a:t>&lt;option&gt; </a:t>
            </a:r>
            <a:r>
              <a:rPr lang="zh-TW" altLang="en-US" dirty="0"/>
              <a:t>標籤中</a:t>
            </a:r>
            <a:r>
              <a:rPr lang="en-US" altLang="zh-TW" dirty="0"/>
              <a:t>,</a:t>
            </a:r>
            <a:r>
              <a:rPr lang="zh-TW" altLang="en-US" dirty="0"/>
              <a:t>不過 </a:t>
            </a:r>
            <a:r>
              <a:rPr lang="en-US" altLang="zh-TW" dirty="0"/>
              <a:t>value </a:t>
            </a:r>
            <a:r>
              <a:rPr lang="zh-TW" altLang="en-US" dirty="0"/>
              <a:t>屬性是可有可無的</a:t>
            </a:r>
            <a:r>
              <a:rPr lang="en-US" altLang="zh-TW" dirty="0"/>
              <a:t>, </a:t>
            </a:r>
            <a:r>
              <a:rPr lang="zh-TW" altLang="en-US" dirty="0"/>
              <a:t>因為當使用者選擇了未設定 </a:t>
            </a:r>
            <a:r>
              <a:rPr lang="en-US" altLang="zh-TW" dirty="0"/>
              <a:t>value </a:t>
            </a:r>
            <a:r>
              <a:rPr lang="zh-TW" altLang="en-US" dirty="0"/>
              <a:t>屬性的項目時</a:t>
            </a:r>
            <a:r>
              <a:rPr lang="en-US" altLang="zh-TW" dirty="0"/>
              <a:t>, </a:t>
            </a:r>
            <a:r>
              <a:rPr lang="zh-TW" altLang="en-US" dirty="0"/>
              <a:t>送出的值就會是該項目的文字內容</a:t>
            </a:r>
            <a:r>
              <a:rPr lang="en-US" altLang="zh-TW" dirty="0"/>
              <a:t>, </a:t>
            </a:r>
            <a:r>
              <a:rPr lang="zh-TW" altLang="en-US" dirty="0"/>
              <a:t>例如下面這個列表</a:t>
            </a:r>
            <a:r>
              <a:rPr lang="zh-TW" altLang="en-US" dirty="0" smtClean="0"/>
              <a:t>欄</a:t>
            </a:r>
            <a:endParaRPr lang="zh-TW" altLang="en-US" dirty="0"/>
          </a:p>
          <a:p>
            <a:endParaRPr lang="en-US" altLang="zh-TW" dirty="0"/>
          </a:p>
        </p:txBody>
      </p:sp>
      <p:sp>
        <p:nvSpPr>
          <p:cNvPr id="5" name="矩形 4"/>
          <p:cNvSpPr/>
          <p:nvPr/>
        </p:nvSpPr>
        <p:spPr>
          <a:xfrm>
            <a:off x="6569838" y="2666529"/>
            <a:ext cx="4100277" cy="3462486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 smtClean="0"/>
              <a:t>以這個範例為例：</a:t>
            </a:r>
            <a:endParaRPr lang="en-US" altLang="zh-TW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 smtClean="0"/>
              <a:t>當選擇</a:t>
            </a:r>
            <a:r>
              <a:rPr lang="en-US" altLang="zh-TW" sz="1600" b="1" dirty="0" smtClean="0"/>
              <a:t>”Suzuki”</a:t>
            </a:r>
            <a:r>
              <a:rPr lang="zh-TW" altLang="en-US" sz="1600" b="1" dirty="0" smtClean="0"/>
              <a:t>的時候，送出的會是</a:t>
            </a:r>
            <a:r>
              <a:rPr lang="en-US" altLang="zh-TW" sz="1600" b="1" dirty="0" smtClean="0"/>
              <a:t>cars=“Suzuki”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 smtClean="0"/>
              <a:t>當選擇</a:t>
            </a:r>
            <a:r>
              <a:rPr lang="en-US" altLang="zh-TW" sz="1600" b="1" dirty="0" smtClean="0"/>
              <a:t>Others</a:t>
            </a:r>
            <a:r>
              <a:rPr lang="zh-TW" altLang="en-US" sz="1600" b="1" dirty="0" smtClean="0"/>
              <a:t>的時候，就會直接送出</a:t>
            </a:r>
            <a:r>
              <a:rPr lang="en-US" altLang="zh-TW" sz="1600" b="1" dirty="0"/>
              <a:t>cars=</a:t>
            </a:r>
            <a:r>
              <a:rPr lang="en-US" altLang="zh-TW" sz="1600" b="1" dirty="0" smtClean="0"/>
              <a:t>”Other“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請注意，若項目為中文，有時很有可能傳送的字串可能會變成亂碼，因此可以給予</a:t>
            </a:r>
            <a:r>
              <a:rPr lang="en-US" altLang="zh-TW" sz="1600" b="1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value</a:t>
            </a:r>
            <a:r>
              <a:rPr lang="zh-TW" altLang="en-US" sz="1600" b="1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的設定，避免亂碼產生問題</a:t>
            </a:r>
            <a:endParaRPr lang="en-US" altLang="zh-TW" sz="1600" b="1" dirty="0" smtClean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327" y="2546091"/>
            <a:ext cx="5324475" cy="36195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262909" y="6473857"/>
            <a:ext cx="1918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sample_form.html</a:t>
            </a:r>
          </a:p>
        </p:txBody>
      </p:sp>
    </p:spTree>
    <p:extLst>
      <p:ext uri="{BB962C8B-B14F-4D97-AF65-F5344CB8AC3E}">
        <p14:creationId xmlns:p14="http://schemas.microsoft.com/office/powerpoint/2010/main" val="342475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下拉式選單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idx="1"/>
          </p:nvPr>
        </p:nvSpPr>
        <p:spPr>
          <a:xfrm>
            <a:off x="762171" y="1221327"/>
            <a:ext cx="10173307" cy="4195481"/>
          </a:xfrm>
        </p:spPr>
        <p:txBody>
          <a:bodyPr/>
          <a:lstStyle/>
          <a:p>
            <a:r>
              <a:rPr lang="zh-TW" altLang="en-US" dirty="0"/>
              <a:t>在一般情況下</a:t>
            </a:r>
            <a:r>
              <a:rPr lang="en-US" altLang="zh-TW" dirty="0"/>
              <a:t>, </a:t>
            </a:r>
            <a:r>
              <a:rPr lang="zh-TW" altLang="en-US" dirty="0"/>
              <a:t>網頁中的列表欄預設顯示第一個項目</a:t>
            </a:r>
            <a:r>
              <a:rPr lang="en-US" altLang="zh-TW" dirty="0"/>
              <a:t>, </a:t>
            </a:r>
            <a:r>
              <a:rPr lang="zh-TW" altLang="en-US" dirty="0"/>
              <a:t>如果使用者未做其它選擇的時候</a:t>
            </a:r>
            <a:r>
              <a:rPr lang="en-US" altLang="zh-TW" dirty="0"/>
              <a:t>,</a:t>
            </a:r>
            <a:r>
              <a:rPr lang="zh-TW" altLang="en-US" dirty="0"/>
              <a:t>該列表欄傳回的值就是第一個項目的 </a:t>
            </a:r>
            <a:r>
              <a:rPr lang="en-US" altLang="zh-TW" dirty="0"/>
              <a:t>value </a:t>
            </a:r>
            <a:r>
              <a:rPr lang="zh-TW" altLang="en-US" dirty="0"/>
              <a:t>值或其文字內容。</a:t>
            </a:r>
          </a:p>
          <a:p>
            <a:r>
              <a:rPr lang="zh-TW" altLang="en-US" dirty="0"/>
              <a:t>如果想將其它的項目設定成預設的項目</a:t>
            </a:r>
            <a:r>
              <a:rPr lang="en-US" altLang="zh-TW" dirty="0"/>
              <a:t>, </a:t>
            </a:r>
            <a:r>
              <a:rPr lang="zh-TW" altLang="en-US" dirty="0"/>
              <a:t>可在該項目的 </a:t>
            </a:r>
            <a:r>
              <a:rPr lang="en-US" altLang="zh-TW" dirty="0"/>
              <a:t>&lt;option&gt; </a:t>
            </a:r>
            <a:r>
              <a:rPr lang="zh-TW" altLang="en-US" dirty="0"/>
              <a:t>標籤中加上 </a:t>
            </a:r>
            <a:r>
              <a:rPr lang="en-US" altLang="zh-TW" dirty="0"/>
              <a:t>selected </a:t>
            </a:r>
            <a:r>
              <a:rPr lang="zh-TW" altLang="en-US" dirty="0"/>
              <a:t>屬性</a:t>
            </a:r>
            <a:r>
              <a:rPr lang="en-US" altLang="zh-TW" dirty="0"/>
              <a:t>, </a:t>
            </a:r>
            <a:r>
              <a:rPr lang="zh-TW" altLang="en-US" dirty="0"/>
              <a:t>例如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endParaRPr lang="zh-TW" altLang="en-US" dirty="0"/>
          </a:p>
          <a:p>
            <a:endParaRPr lang="en-US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704" y="2799184"/>
            <a:ext cx="4844772" cy="298139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378" y="3605115"/>
            <a:ext cx="4610100" cy="10287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262909" y="6473857"/>
            <a:ext cx="1918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sample_form.html</a:t>
            </a:r>
          </a:p>
        </p:txBody>
      </p:sp>
    </p:spTree>
    <p:extLst>
      <p:ext uri="{BB962C8B-B14F-4D97-AF65-F5344CB8AC3E}">
        <p14:creationId xmlns:p14="http://schemas.microsoft.com/office/powerpoint/2010/main" val="207540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列表式選單</a:t>
            </a:r>
            <a:endParaRPr lang="zh-TW" altLang="en-US" dirty="0"/>
          </a:p>
        </p:txBody>
      </p:sp>
      <p:sp>
        <p:nvSpPr>
          <p:cNvPr id="1280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當下拉式選單，套用</a:t>
            </a:r>
            <a:r>
              <a:rPr lang="en-US" altLang="zh-TW" sz="2800" dirty="0" smtClean="0">
                <a:solidFill>
                  <a:srgbClr val="FFC000"/>
                </a:solidFill>
              </a:rPr>
              <a:t>Size</a:t>
            </a:r>
            <a:r>
              <a:rPr lang="zh-TW" altLang="en-US" dirty="0" smtClean="0"/>
              <a:t>的設定，則就會變列表式選單</a:t>
            </a:r>
            <a:endParaRPr lang="en-US" altLang="zh-TW" dirty="0" smtClean="0"/>
          </a:p>
          <a:p>
            <a:r>
              <a:rPr lang="en-US" altLang="zh-TW" dirty="0" smtClean="0"/>
              <a:t>Size</a:t>
            </a:r>
            <a:r>
              <a:rPr lang="zh-TW" altLang="en-US" dirty="0" smtClean="0"/>
              <a:t>選項，可以設定一次要列多少的項目</a:t>
            </a:r>
            <a:endParaRPr lang="en-US" altLang="zh-TW" dirty="0" smtClean="0"/>
          </a:p>
          <a:p>
            <a:r>
              <a:rPr lang="zh-TW" altLang="en-US" dirty="0" smtClean="0"/>
              <a:t>若項目超過列表</a:t>
            </a:r>
            <a:r>
              <a:rPr lang="en-US" altLang="zh-TW" dirty="0" smtClean="0"/>
              <a:t>size</a:t>
            </a:r>
            <a:r>
              <a:rPr lang="zh-TW" altLang="en-US" dirty="0" smtClean="0"/>
              <a:t>，則可透過箭頭切換選項。</a:t>
            </a:r>
            <a:endParaRPr lang="en-US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40" y="2840380"/>
            <a:ext cx="5076850" cy="275512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789" y="2516866"/>
            <a:ext cx="5324475" cy="36099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262909" y="6473857"/>
            <a:ext cx="1918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sample_form.html</a:t>
            </a:r>
          </a:p>
        </p:txBody>
      </p:sp>
    </p:spTree>
    <p:extLst>
      <p:ext uri="{BB962C8B-B14F-4D97-AF65-F5344CB8AC3E}">
        <p14:creationId xmlns:p14="http://schemas.microsoft.com/office/powerpoint/2010/main" val="252194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7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 smtClean="0"/>
              <a:t>列表式選單</a:t>
            </a:r>
            <a:r>
              <a:rPr lang="en-US" altLang="zh-TW" sz="4000" dirty="0" smtClean="0"/>
              <a:t>-</a:t>
            </a:r>
            <a:r>
              <a:rPr lang="zh-TW" altLang="en-US" sz="4000" dirty="0" smtClean="0"/>
              <a:t>多重選擇項</a:t>
            </a:r>
            <a:r>
              <a:rPr lang="en-US" altLang="zh-TW" sz="4000" dirty="0" smtClean="0"/>
              <a:t>&lt;multiple</a:t>
            </a:r>
            <a:r>
              <a:rPr lang="en-US" altLang="zh-TW" sz="4000" dirty="0"/>
              <a:t>&gt;</a:t>
            </a:r>
          </a:p>
        </p:txBody>
      </p:sp>
      <p:sp>
        <p:nvSpPr>
          <p:cNvPr id="131078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如果</a:t>
            </a:r>
            <a:r>
              <a:rPr lang="zh-TW" altLang="en-US" dirty="0"/>
              <a:t>列表欄是個複選題</a:t>
            </a:r>
            <a:r>
              <a:rPr lang="en-US" altLang="zh-TW" dirty="0"/>
              <a:t>, </a:t>
            </a:r>
            <a:r>
              <a:rPr lang="zh-TW" altLang="en-US" dirty="0"/>
              <a:t>而不是只能選擇一項的單選題</a:t>
            </a:r>
            <a:r>
              <a:rPr lang="en-US" altLang="zh-TW" dirty="0"/>
              <a:t>, </a:t>
            </a:r>
            <a:r>
              <a:rPr lang="zh-TW" altLang="en-US" dirty="0"/>
              <a:t>那麼只要加上 </a:t>
            </a:r>
            <a:r>
              <a:rPr lang="en-US" altLang="zh-TW" dirty="0"/>
              <a:t>multiple </a:t>
            </a:r>
            <a:r>
              <a:rPr lang="zh-TW" altLang="en-US" dirty="0"/>
              <a:t>屬性即可</a:t>
            </a:r>
            <a:r>
              <a:rPr lang="en-US" altLang="zh-TW" dirty="0"/>
              <a:t>, </a:t>
            </a:r>
            <a:r>
              <a:rPr lang="zh-TW" altLang="en-US" dirty="0"/>
              <a:t>此時使用者可同時按下 </a:t>
            </a:r>
            <a:r>
              <a:rPr lang="en-US" altLang="zh-TW" dirty="0"/>
              <a:t>[Ctrl] </a:t>
            </a:r>
            <a:r>
              <a:rPr lang="zh-TW" altLang="en-US" dirty="0"/>
              <a:t>鍵及滑鼠左鈕</a:t>
            </a:r>
            <a:r>
              <a:rPr lang="en-US" altLang="zh-TW" dirty="0"/>
              <a:t>,</a:t>
            </a:r>
            <a:r>
              <a:rPr lang="zh-TW" altLang="en-US" dirty="0"/>
              <a:t>就可以在列表欄中選擇一個以上的項目</a:t>
            </a:r>
            <a:r>
              <a:rPr lang="en-US" altLang="zh-TW" dirty="0"/>
              <a:t>, </a:t>
            </a:r>
            <a:r>
              <a:rPr lang="zh-TW" altLang="en-US" dirty="0"/>
              <a:t>例如：</a:t>
            </a:r>
          </a:p>
          <a:p>
            <a:endParaRPr lang="en-US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t="9484"/>
          <a:stretch/>
        </p:blipFill>
        <p:spPr>
          <a:xfrm>
            <a:off x="778083" y="2603421"/>
            <a:ext cx="4882732" cy="237418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902" y="2254464"/>
            <a:ext cx="5181600" cy="33623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262909" y="6473857"/>
            <a:ext cx="1918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sample_form.html</a:t>
            </a:r>
          </a:p>
        </p:txBody>
      </p:sp>
    </p:spTree>
    <p:extLst>
      <p:ext uri="{BB962C8B-B14F-4D97-AF65-F5344CB8AC3E}">
        <p14:creationId xmlns:p14="http://schemas.microsoft.com/office/powerpoint/2010/main" val="172917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按鈕元</a:t>
            </a:r>
            <a:r>
              <a:rPr lang="zh-TW" altLang="en-US" dirty="0"/>
              <a:t>素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850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表單控制項目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文字輸入項目</a:t>
            </a:r>
            <a:endParaRPr lang="zh-TW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9" name="群組 28"/>
          <p:cNvGrpSpPr/>
          <p:nvPr/>
        </p:nvGrpSpPr>
        <p:grpSpPr>
          <a:xfrm>
            <a:off x="1260508" y="1836578"/>
            <a:ext cx="2414876" cy="1083548"/>
            <a:chOff x="1260508" y="1836578"/>
            <a:chExt cx="2414876" cy="1083548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2"/>
            <a:srcRect b="57019"/>
            <a:stretch/>
          </p:blipFill>
          <p:spPr>
            <a:xfrm>
              <a:off x="1260508" y="2241264"/>
              <a:ext cx="2414876" cy="678862"/>
            </a:xfrm>
            <a:prstGeom prst="rect">
              <a:avLst/>
            </a:prstGeom>
          </p:spPr>
        </p:pic>
        <p:sp>
          <p:nvSpPr>
            <p:cNvPr id="11" name="文字方塊 10"/>
            <p:cNvSpPr txBox="1"/>
            <p:nvPr/>
          </p:nvSpPr>
          <p:spPr>
            <a:xfrm>
              <a:off x="1683116" y="1836578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單行文字</a:t>
              </a:r>
              <a:r>
                <a:rPr lang="zh-TW" altLang="en-US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輸入</a:t>
              </a:r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4258021" y="1672584"/>
            <a:ext cx="2759820" cy="1657269"/>
            <a:chOff x="4258021" y="1672584"/>
            <a:chExt cx="2759820" cy="1657269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58021" y="2192521"/>
              <a:ext cx="2759820" cy="1137332"/>
            </a:xfrm>
            <a:prstGeom prst="rect">
              <a:avLst/>
            </a:prstGeom>
          </p:spPr>
        </p:pic>
        <p:sp>
          <p:nvSpPr>
            <p:cNvPr id="12" name="文字方塊 11"/>
            <p:cNvSpPr txBox="1"/>
            <p:nvPr/>
          </p:nvSpPr>
          <p:spPr>
            <a:xfrm>
              <a:off x="4853101" y="1672584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多行文字</a:t>
              </a:r>
              <a:r>
                <a:rPr lang="zh-TW" altLang="en-US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輸入</a:t>
              </a:r>
            </a:p>
          </p:txBody>
        </p:sp>
      </p:grpSp>
      <p:grpSp>
        <p:nvGrpSpPr>
          <p:cNvPr id="31" name="群組 30"/>
          <p:cNvGrpSpPr/>
          <p:nvPr/>
        </p:nvGrpSpPr>
        <p:grpSpPr>
          <a:xfrm>
            <a:off x="7685196" y="1672584"/>
            <a:ext cx="2828925" cy="987992"/>
            <a:chOff x="7685196" y="1672584"/>
            <a:chExt cx="2828925" cy="987992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4"/>
            <a:srcRect t="11533"/>
            <a:stretch/>
          </p:blipFill>
          <p:spPr>
            <a:xfrm>
              <a:off x="7685196" y="2197119"/>
              <a:ext cx="2828925" cy="463457"/>
            </a:xfrm>
            <a:prstGeom prst="rect">
              <a:avLst/>
            </a:prstGeom>
          </p:spPr>
        </p:pic>
        <p:sp>
          <p:nvSpPr>
            <p:cNvPr id="14" name="文字方塊 13"/>
            <p:cNvSpPr txBox="1"/>
            <p:nvPr/>
          </p:nvSpPr>
          <p:spPr>
            <a:xfrm>
              <a:off x="8590001" y="167258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密碼輸入</a:t>
              </a:r>
              <a:endParaRPr lang="zh-TW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1099782" y="4017746"/>
            <a:ext cx="2736327" cy="1590534"/>
            <a:chOff x="1099782" y="4017746"/>
            <a:chExt cx="2736327" cy="1590534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15433" y="4636730"/>
              <a:ext cx="2105025" cy="971550"/>
            </a:xfrm>
            <a:prstGeom prst="rect">
              <a:avLst/>
            </a:prstGeom>
          </p:spPr>
        </p:pic>
        <p:sp>
          <p:nvSpPr>
            <p:cNvPr id="15" name="文字方塊 14"/>
            <p:cNvSpPr txBox="1"/>
            <p:nvPr/>
          </p:nvSpPr>
          <p:spPr>
            <a:xfrm>
              <a:off x="1099782" y="4017746"/>
              <a:ext cx="27363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單選表單</a:t>
              </a:r>
              <a:r>
                <a:rPr lang="en-US" altLang="zh-TW" b="1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(Radio button)</a:t>
              </a:r>
              <a:endParaRPr lang="zh-TW" alt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4003255" y="3993766"/>
            <a:ext cx="2385781" cy="1728814"/>
            <a:chOff x="4494359" y="3993766"/>
            <a:chExt cx="2385781" cy="1728814"/>
          </a:xfrm>
        </p:grpSpPr>
        <p:pic>
          <p:nvPicPr>
            <p:cNvPr id="7" name="內容版面配置區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44287" y="4522430"/>
              <a:ext cx="1685925" cy="1200150"/>
            </a:xfrm>
            <a:prstGeom prst="rect">
              <a:avLst/>
            </a:prstGeom>
          </p:spPr>
        </p:pic>
        <p:sp>
          <p:nvSpPr>
            <p:cNvPr id="16" name="文字方塊 15"/>
            <p:cNvSpPr txBox="1"/>
            <p:nvPr/>
          </p:nvSpPr>
          <p:spPr>
            <a:xfrm>
              <a:off x="4494359" y="3993766"/>
              <a:ext cx="2385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多選表單</a:t>
              </a:r>
              <a:r>
                <a:rPr lang="en-US" altLang="zh-TW" b="1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(check Box)</a:t>
              </a:r>
              <a:endParaRPr lang="zh-TW" alt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6811301" y="4043042"/>
            <a:ext cx="1338828" cy="1372450"/>
            <a:chOff x="7554124" y="3993766"/>
            <a:chExt cx="1338828" cy="1372450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7"/>
            <a:srcRect t="36273" r="53743"/>
            <a:stretch/>
          </p:blipFill>
          <p:spPr>
            <a:xfrm>
              <a:off x="7635337" y="4783494"/>
              <a:ext cx="1176403" cy="582722"/>
            </a:xfrm>
            <a:prstGeom prst="rect">
              <a:avLst/>
            </a:prstGeom>
          </p:spPr>
        </p:pic>
        <p:sp>
          <p:nvSpPr>
            <p:cNvPr id="18" name="文字方塊 17"/>
            <p:cNvSpPr txBox="1"/>
            <p:nvPr/>
          </p:nvSpPr>
          <p:spPr>
            <a:xfrm>
              <a:off x="7554124" y="3993766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下</a:t>
              </a:r>
              <a:r>
                <a:rPr lang="zh-TW" altLang="en-US" b="1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拉式表</a:t>
              </a:r>
              <a:r>
                <a:rPr lang="zh-TW" alt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單</a:t>
              </a:r>
            </a:p>
          </p:txBody>
        </p:sp>
      </p:grpSp>
      <p:sp>
        <p:nvSpPr>
          <p:cNvPr id="20" name="文字方塊 19"/>
          <p:cNvSpPr txBox="1"/>
          <p:nvPr/>
        </p:nvSpPr>
        <p:spPr>
          <a:xfrm>
            <a:off x="8912863" y="322297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列</a:t>
            </a:r>
            <a:r>
              <a:rPr lang="zh-TW" alt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</a:t>
            </a:r>
            <a:r>
              <a:rPr lang="zh-TW" alt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式表</a:t>
            </a:r>
            <a:r>
              <a:rPr lang="zh-TW" alt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</a:t>
            </a: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8"/>
          <a:srcRect t="11021" r="69339"/>
          <a:stretch/>
        </p:blipFill>
        <p:spPr>
          <a:xfrm>
            <a:off x="8787914" y="3802908"/>
            <a:ext cx="1588727" cy="2991777"/>
          </a:xfrm>
          <a:prstGeom prst="rect">
            <a:avLst/>
          </a:prstGeom>
        </p:spPr>
      </p:pic>
      <p:sp>
        <p:nvSpPr>
          <p:cNvPr id="32" name="內容版面配置區 4"/>
          <p:cNvSpPr txBox="1">
            <a:spLocks/>
          </p:cNvSpPr>
          <p:nvPr/>
        </p:nvSpPr>
        <p:spPr>
          <a:xfrm>
            <a:off x="487214" y="3579584"/>
            <a:ext cx="11202924" cy="502480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000" b="1" i="0" kern="1200" cap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000" b="1" i="0" kern="1200" cap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000" b="1" i="0" kern="1200" cap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000" b="1" i="0" kern="1200" cap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000" b="1" i="0" kern="1200" cap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選單項目</a:t>
            </a:r>
            <a:endParaRPr lang="zh-TW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46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按鈕元素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常用的按鈕元素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送出：</a:t>
            </a:r>
            <a:r>
              <a:rPr lang="en-US" altLang="zh-TW" dirty="0" smtClean="0"/>
              <a:t>submit</a:t>
            </a:r>
            <a:r>
              <a:rPr lang="zh-TW" altLang="en-US" dirty="0" smtClean="0"/>
              <a:t>，將資料送出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重置：</a:t>
            </a:r>
            <a:r>
              <a:rPr lang="en-US" altLang="zh-TW" dirty="0" smtClean="0"/>
              <a:t>reset</a:t>
            </a:r>
            <a:r>
              <a:rPr lang="zh-TW" altLang="en-US" dirty="0" smtClean="0"/>
              <a:t>，按下後就會將輸入或選擇的資料清除</a:t>
            </a:r>
            <a:endParaRPr lang="en-US" altLang="zh-TW" dirty="0" smtClean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430" y="2731077"/>
            <a:ext cx="7105650" cy="29337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262909" y="6473857"/>
            <a:ext cx="1918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sample_form.html</a:t>
            </a:r>
          </a:p>
        </p:txBody>
      </p:sp>
    </p:spTree>
    <p:extLst>
      <p:ext uri="{BB962C8B-B14F-4D97-AF65-F5344CB8AC3E}">
        <p14:creationId xmlns:p14="http://schemas.microsoft.com/office/powerpoint/2010/main" val="1197329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按鈕元素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4341" y="1278111"/>
            <a:ext cx="7795259" cy="5024804"/>
          </a:xfrm>
        </p:spPr>
        <p:txBody>
          <a:bodyPr/>
          <a:lstStyle/>
          <a:p>
            <a:r>
              <a:rPr lang="zh-TW" altLang="en-US" dirty="0" smtClean="0"/>
              <a:t>檔案輸入按鈕：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提供使用者選擇想要上傳的檔案，將</a:t>
            </a:r>
            <a:r>
              <a:rPr lang="en-US" altLang="zh-TW" dirty="0" smtClean="0"/>
              <a:t>type</a:t>
            </a:r>
            <a:r>
              <a:rPr lang="zh-TW" altLang="en-US" dirty="0" smtClean="0"/>
              <a:t>設定為</a:t>
            </a:r>
            <a:r>
              <a:rPr lang="en-US" altLang="zh-TW" sz="2800" dirty="0" smtClean="0">
                <a:solidFill>
                  <a:srgbClr val="FFFF00"/>
                </a:solidFill>
              </a:rPr>
              <a:t>file</a:t>
            </a:r>
          </a:p>
          <a:p>
            <a:pPr lvl="1"/>
            <a:r>
              <a:rPr lang="zh-TW" altLang="en-US" dirty="0" smtClean="0">
                <a:solidFill>
                  <a:srgbClr val="FFFF00"/>
                </a:solidFill>
              </a:rPr>
              <a:t>注意當使用這項目時， </a:t>
            </a:r>
            <a:r>
              <a:rPr lang="en-US" altLang="zh-TW" dirty="0" smtClean="0">
                <a:solidFill>
                  <a:srgbClr val="FFFF00"/>
                </a:solidFill>
              </a:rPr>
              <a:t>form</a:t>
            </a:r>
            <a:r>
              <a:rPr lang="zh-TW" altLang="en-US" dirty="0" smtClean="0">
                <a:solidFill>
                  <a:srgbClr val="FFFF00"/>
                </a:solidFill>
              </a:rPr>
              <a:t>區塊的</a:t>
            </a:r>
            <a:r>
              <a:rPr lang="en-US" altLang="zh-TW" dirty="0" smtClean="0">
                <a:solidFill>
                  <a:srgbClr val="FFFF00"/>
                </a:solidFill>
              </a:rPr>
              <a:t>method</a:t>
            </a:r>
            <a:r>
              <a:rPr lang="zh-TW" altLang="en-US" dirty="0" smtClean="0">
                <a:solidFill>
                  <a:srgbClr val="FFFF00"/>
                </a:solidFill>
              </a:rPr>
              <a:t>，必須設定為</a:t>
            </a:r>
            <a:r>
              <a:rPr lang="en-US" altLang="zh-TW" sz="2800" dirty="0" smtClean="0">
                <a:solidFill>
                  <a:srgbClr val="FF0000"/>
                </a:solidFill>
              </a:rPr>
              <a:t>post</a:t>
            </a:r>
          </a:p>
          <a:p>
            <a:r>
              <a:rPr lang="zh-TW" altLang="en-US" dirty="0" smtClean="0"/>
              <a:t>送出按鈕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將</a:t>
            </a:r>
            <a:r>
              <a:rPr lang="en-US" altLang="zh-TW" dirty="0" smtClean="0"/>
              <a:t>type</a:t>
            </a:r>
            <a:r>
              <a:rPr lang="zh-TW" altLang="en-US" dirty="0" smtClean="0"/>
              <a:t>設定為</a:t>
            </a:r>
            <a:r>
              <a:rPr lang="en-US" altLang="zh-TW" sz="2800" dirty="0" smtClean="0">
                <a:solidFill>
                  <a:srgbClr val="FFFF00"/>
                </a:solidFill>
              </a:rPr>
              <a:t>submit</a:t>
            </a:r>
          </a:p>
          <a:p>
            <a:pPr lvl="1"/>
            <a:r>
              <a:rPr lang="en-US" altLang="zh-TW" dirty="0" smtClean="0"/>
              <a:t>Value</a:t>
            </a:r>
            <a:r>
              <a:rPr lang="zh-TW" altLang="en-US" dirty="0" smtClean="0"/>
              <a:t>：設定</a:t>
            </a:r>
            <a:r>
              <a:rPr lang="zh-TW" altLang="en-US" dirty="0"/>
              <a:t>要顯示在按鈕上的</a:t>
            </a:r>
            <a:r>
              <a:rPr lang="zh-TW" altLang="en-US" dirty="0" smtClean="0"/>
              <a:t>文字，若沒設定預設都是</a:t>
            </a:r>
            <a:r>
              <a:rPr lang="en-US" altLang="zh-TW" dirty="0" smtClean="0"/>
              <a:t>submit(</a:t>
            </a:r>
            <a:r>
              <a:rPr lang="zh-TW" altLang="en-US" dirty="0" smtClean="0"/>
              <a:t>會根據瀏覽器語言的不同，顯示不同國家文字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31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4698" y="2776751"/>
            <a:ext cx="3405157" cy="105034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3059" b="7110"/>
          <a:stretch/>
        </p:blipFill>
        <p:spPr>
          <a:xfrm>
            <a:off x="4627419" y="5040594"/>
            <a:ext cx="7414377" cy="126232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262909" y="6473857"/>
            <a:ext cx="1918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sample_form.html</a:t>
            </a:r>
          </a:p>
        </p:txBody>
      </p:sp>
    </p:spTree>
    <p:extLst>
      <p:ext uri="{BB962C8B-B14F-4D97-AF65-F5344CB8AC3E}">
        <p14:creationId xmlns:p14="http://schemas.microsoft.com/office/powerpoint/2010/main" val="3282207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按鈕元素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影像按鈕</a:t>
            </a:r>
            <a:endParaRPr lang="en-US" altLang="zh-TW" dirty="0"/>
          </a:p>
          <a:p>
            <a:pPr lvl="1"/>
            <a:r>
              <a:rPr lang="zh-TW" altLang="en-US" dirty="0"/>
              <a:t>將</a:t>
            </a:r>
            <a:r>
              <a:rPr lang="en-US" altLang="zh-TW" dirty="0"/>
              <a:t>type</a:t>
            </a:r>
            <a:r>
              <a:rPr lang="zh-TW" altLang="en-US" dirty="0"/>
              <a:t>設定</a:t>
            </a:r>
            <a:r>
              <a:rPr lang="zh-TW" altLang="en-US" dirty="0" smtClean="0"/>
              <a:t>為</a:t>
            </a:r>
            <a:r>
              <a:rPr lang="en-US" altLang="zh-TW" sz="2800" dirty="0" smtClean="0">
                <a:solidFill>
                  <a:srgbClr val="FFFF00"/>
                </a:solidFill>
              </a:rPr>
              <a:t>image</a:t>
            </a:r>
            <a:endParaRPr lang="en-US" altLang="zh-TW" sz="2800" dirty="0">
              <a:solidFill>
                <a:srgbClr val="FFFF00"/>
              </a:solidFill>
            </a:endParaRPr>
          </a:p>
          <a:p>
            <a:pPr lvl="1"/>
            <a:r>
              <a:rPr lang="zh-TW" altLang="en-US" dirty="0" smtClean="0"/>
              <a:t>希望將影像當作送出紐時使用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原則上它的屬性跟</a:t>
            </a:r>
            <a:r>
              <a:rPr lang="en-US" altLang="zh-TW" dirty="0" err="1" smtClean="0"/>
              <a:t>img</a:t>
            </a:r>
            <a:r>
              <a:rPr lang="zh-TW" altLang="en-US" dirty="0" smtClean="0"/>
              <a:t>都完全相同，因此不再贅述</a:t>
            </a:r>
            <a:endParaRPr lang="en-US" altLang="zh-TW" dirty="0" smtClean="0"/>
          </a:p>
          <a:p>
            <a:r>
              <a:rPr lang="zh-TW" altLang="en-US" dirty="0" smtClean="0"/>
              <a:t>另外如果網頁的按鈕需要隱藏，則直接將</a:t>
            </a:r>
            <a:r>
              <a:rPr lang="en-US" altLang="zh-TW" dirty="0" smtClean="0"/>
              <a:t>Type</a:t>
            </a:r>
            <a:r>
              <a:rPr lang="zh-TW" altLang="en-US" dirty="0" smtClean="0"/>
              <a:t>屬性設定為 </a:t>
            </a:r>
            <a:r>
              <a:rPr lang="en-US" altLang="zh-TW" dirty="0" smtClean="0"/>
              <a:t>hidden</a:t>
            </a:r>
            <a:r>
              <a:rPr lang="zh-TW" altLang="en-US" dirty="0" smtClean="0"/>
              <a:t>，則該項目就不會顯示在畫面上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32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281" y="3695354"/>
            <a:ext cx="3733800" cy="124777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053" y="5127678"/>
            <a:ext cx="8982075" cy="160972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0262909" y="6473857"/>
            <a:ext cx="1918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sample_form.html</a:t>
            </a:r>
          </a:p>
        </p:txBody>
      </p:sp>
    </p:spTree>
    <p:extLst>
      <p:ext uri="{BB962C8B-B14F-4D97-AF65-F5344CB8AC3E}">
        <p14:creationId xmlns:p14="http://schemas.microsoft.com/office/powerpoint/2010/main" val="29394363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Bootstrap-</a:t>
            </a:r>
            <a:r>
              <a:rPr lang="zh-TW" altLang="en-US" dirty="0" smtClean="0"/>
              <a:t>表單樣式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0" y="6359525"/>
            <a:ext cx="550863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003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Bootstrap-</a:t>
            </a:r>
            <a:r>
              <a:rPr lang="zh-TW" altLang="en-US" dirty="0" smtClean="0"/>
              <a:t>表單元素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>
          <a:xfrm>
            <a:off x="434341" y="1009935"/>
            <a:ext cx="11202924" cy="5024804"/>
          </a:xfrm>
        </p:spPr>
        <p:txBody>
          <a:bodyPr/>
          <a:lstStyle/>
          <a:p>
            <a:r>
              <a:rPr lang="en-US" altLang="zh-TW" dirty="0"/>
              <a:t>Bootstrap </a:t>
            </a:r>
            <a:r>
              <a:rPr lang="zh-TW" altLang="en-US" dirty="0"/>
              <a:t>支援所有</a:t>
            </a:r>
            <a:r>
              <a:rPr lang="en-US" altLang="zh-TW" dirty="0"/>
              <a:t>HTML5</a:t>
            </a:r>
            <a:r>
              <a:rPr lang="zh-TW" altLang="en-US" dirty="0"/>
              <a:t> </a:t>
            </a:r>
            <a:r>
              <a:rPr lang="en-US" altLang="zh-TW" dirty="0"/>
              <a:t>Type</a:t>
            </a:r>
            <a:r>
              <a:rPr lang="zh-TW" altLang="en-US" dirty="0"/>
              <a:t>的輸入元素，包含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text, password, </a:t>
            </a:r>
            <a:r>
              <a:rPr lang="en-US" altLang="zh-TW" dirty="0" err="1"/>
              <a:t>datetime</a:t>
            </a:r>
            <a:r>
              <a:rPr lang="en-US" altLang="zh-TW" dirty="0"/>
              <a:t>, </a:t>
            </a:r>
            <a:r>
              <a:rPr lang="en-US" altLang="zh-TW" dirty="0" err="1"/>
              <a:t>datetime</a:t>
            </a:r>
            <a:r>
              <a:rPr lang="en-US" altLang="zh-TW" dirty="0"/>
              <a:t>-local, date, month, time, week, number, email, </a:t>
            </a:r>
            <a:r>
              <a:rPr lang="en-US" altLang="zh-TW" dirty="0" err="1"/>
              <a:t>url</a:t>
            </a:r>
            <a:r>
              <a:rPr lang="en-US" altLang="zh-TW" dirty="0"/>
              <a:t>, search, </a:t>
            </a:r>
            <a:r>
              <a:rPr lang="en-US" altLang="zh-TW" dirty="0" err="1"/>
              <a:t>tel</a:t>
            </a:r>
            <a:r>
              <a:rPr lang="en-US" altLang="zh-TW" dirty="0"/>
              <a:t>, and color</a:t>
            </a:r>
            <a:endParaRPr lang="zh-TW" altLang="en-US" dirty="0"/>
          </a:p>
          <a:p>
            <a:r>
              <a:rPr lang="zh-TW" altLang="en-US" dirty="0"/>
              <a:t>每個表單元素，搭配</a:t>
            </a:r>
            <a:r>
              <a:rPr lang="en-US" altLang="zh-TW" dirty="0"/>
              <a:t>&lt;label&gt;</a:t>
            </a:r>
            <a:r>
              <a:rPr lang="zh-TW" altLang="en-US" dirty="0"/>
              <a:t>元素加上標籤，與表單元素放置在套用  </a:t>
            </a:r>
            <a:r>
              <a:rPr lang="en-US" altLang="zh-TW" sz="2800" dirty="0">
                <a:solidFill>
                  <a:srgbClr val="FFFF00"/>
                </a:solidFill>
                <a:cs typeface="Calibri" panose="020F0502020204030204" pitchFamily="34" charset="0"/>
              </a:rPr>
              <a:t>.form-group</a:t>
            </a:r>
            <a:r>
              <a:rPr lang="zh-TW" altLang="en-US" dirty="0"/>
              <a:t>                                  類別的容器元素當中</a:t>
            </a:r>
          </a:p>
          <a:p>
            <a:r>
              <a:rPr lang="en-US" altLang="zh-TW" dirty="0" smtClean="0"/>
              <a:t>&lt;input type=“text”&gt;</a:t>
            </a:r>
            <a:r>
              <a:rPr lang="zh-TW" altLang="en-US" dirty="0" smtClean="0"/>
              <a:t>、</a:t>
            </a:r>
            <a:r>
              <a:rPr lang="en-US" altLang="zh-TW" dirty="0" smtClean="0"/>
              <a:t>&lt;select&gt;</a:t>
            </a:r>
            <a:r>
              <a:rPr lang="zh-TW" altLang="en-US" dirty="0" smtClean="0"/>
              <a:t>、</a:t>
            </a:r>
            <a:r>
              <a:rPr lang="en-US" altLang="zh-TW" dirty="0" smtClean="0"/>
              <a:t>&lt;</a:t>
            </a:r>
            <a:r>
              <a:rPr lang="en-US" altLang="zh-TW" dirty="0" err="1" smtClean="0"/>
              <a:t>textarea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最常見的表單元素，透過  </a:t>
            </a:r>
            <a:r>
              <a:rPr lang="en-US" altLang="zh-TW" sz="3200" dirty="0">
                <a:solidFill>
                  <a:srgbClr val="FFFF00"/>
                </a:solidFill>
                <a:cs typeface="Calibri" panose="020F0502020204030204" pitchFamily="34" charset="0"/>
              </a:rPr>
              <a:t>.</a:t>
            </a:r>
            <a:r>
              <a:rPr lang="en-US" altLang="zh-TW" sz="3200" dirty="0" smtClean="0">
                <a:solidFill>
                  <a:srgbClr val="FFFF00"/>
                </a:solidFill>
                <a:cs typeface="Calibri" panose="020F0502020204030204" pitchFamily="34" charset="0"/>
              </a:rPr>
              <a:t>form-control</a:t>
            </a:r>
            <a:r>
              <a:rPr lang="en-US" altLang="zh-TW" sz="2800" dirty="0" smtClean="0"/>
              <a:t>  </a:t>
            </a:r>
            <a:r>
              <a:rPr lang="zh-TW" altLang="en-US" dirty="0" smtClean="0"/>
              <a:t>類別，則可套用</a:t>
            </a:r>
            <a:r>
              <a:rPr lang="en-US" altLang="zh-TW" dirty="0" smtClean="0"/>
              <a:t>BS</a:t>
            </a:r>
            <a:r>
              <a:rPr lang="zh-TW" altLang="en-US" dirty="0" smtClean="0"/>
              <a:t>設定，預設寬度為</a:t>
            </a:r>
            <a:r>
              <a:rPr lang="en-US" altLang="zh-TW" dirty="0" smtClean="0"/>
              <a:t>100%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34</a:t>
            </a:fld>
            <a:endParaRPr lang="zh-TW" altLang="en-US"/>
          </a:p>
        </p:txBody>
      </p:sp>
      <p:grpSp>
        <p:nvGrpSpPr>
          <p:cNvPr id="2" name="群組 1"/>
          <p:cNvGrpSpPr/>
          <p:nvPr/>
        </p:nvGrpSpPr>
        <p:grpSpPr>
          <a:xfrm>
            <a:off x="1214962" y="4068762"/>
            <a:ext cx="8586264" cy="2585514"/>
            <a:chOff x="586311" y="3500138"/>
            <a:chExt cx="9975555" cy="3364871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311" y="3578598"/>
              <a:ext cx="5812921" cy="3286411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3"/>
            <a:srcRect t="29033" r="53251"/>
            <a:stretch/>
          </p:blipFill>
          <p:spPr>
            <a:xfrm>
              <a:off x="7514916" y="3500138"/>
              <a:ext cx="2844100" cy="925164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3"/>
            <a:srcRect l="50065" t="30484" r="3186" b="-1451"/>
            <a:stretch/>
          </p:blipFill>
          <p:spPr>
            <a:xfrm>
              <a:off x="7717766" y="5317111"/>
              <a:ext cx="2844100" cy="925164"/>
            </a:xfrm>
            <a:prstGeom prst="rect">
              <a:avLst/>
            </a:prstGeom>
          </p:spPr>
        </p:pic>
        <p:sp>
          <p:nvSpPr>
            <p:cNvPr id="15" name="直線圖說文字 1 14"/>
            <p:cNvSpPr/>
            <p:nvPr/>
          </p:nvSpPr>
          <p:spPr>
            <a:xfrm>
              <a:off x="1191873" y="3733274"/>
              <a:ext cx="4092728" cy="1254936"/>
            </a:xfrm>
            <a:prstGeom prst="borderCallout1">
              <a:avLst>
                <a:gd name="adj1" fmla="val 48614"/>
                <a:gd name="adj2" fmla="val 103686"/>
                <a:gd name="adj3" fmla="val 26527"/>
                <a:gd name="adj4" fmla="val 153655"/>
              </a:avLst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直線圖說文字 1 15"/>
            <p:cNvSpPr/>
            <p:nvPr/>
          </p:nvSpPr>
          <p:spPr>
            <a:xfrm>
              <a:off x="1191872" y="5120640"/>
              <a:ext cx="4294527" cy="1312452"/>
            </a:xfrm>
            <a:prstGeom prst="borderCallout1">
              <a:avLst>
                <a:gd name="adj1" fmla="val 48614"/>
                <a:gd name="adj2" fmla="val 103686"/>
                <a:gd name="adj3" fmla="val 43345"/>
                <a:gd name="adj4" fmla="val 150641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8133197" y="6495677"/>
            <a:ext cx="4058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/>
              <a:t>bootstrap\sample_BS_Format_form.html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76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Bootstrap-</a:t>
            </a:r>
            <a:r>
              <a:rPr lang="zh-TW" altLang="en-US" dirty="0"/>
              <a:t>表單元素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在這個範例當中，我們一個</a:t>
            </a:r>
            <a:r>
              <a:rPr lang="en-US" altLang="zh-TW" dirty="0" smtClean="0"/>
              <a:t>label</a:t>
            </a:r>
            <a:r>
              <a:rPr lang="zh-TW" altLang="en-US" dirty="0" smtClean="0"/>
              <a:t>會搭配一個</a:t>
            </a:r>
            <a:r>
              <a:rPr lang="en-US" altLang="zh-TW" dirty="0" smtClean="0"/>
              <a:t>input</a:t>
            </a:r>
          </a:p>
          <a:p>
            <a:r>
              <a:rPr lang="zh-TW" altLang="en-US" dirty="0" smtClean="0"/>
              <a:t>當我們將</a:t>
            </a:r>
            <a:r>
              <a:rPr lang="en-US" altLang="zh-TW" dirty="0" smtClean="0"/>
              <a:t>input box</a:t>
            </a:r>
            <a:r>
              <a:rPr lang="zh-TW" altLang="en-US" dirty="0" smtClean="0"/>
              <a:t>設定為</a:t>
            </a:r>
            <a:r>
              <a:rPr lang="en-US" altLang="zh-TW" dirty="0" smtClean="0"/>
              <a:t>.form-control</a:t>
            </a:r>
            <a:r>
              <a:rPr lang="zh-TW" altLang="en-US" dirty="0" smtClean="0"/>
              <a:t>的時候，</a:t>
            </a:r>
            <a:r>
              <a:rPr lang="en-US" altLang="zh-TW" dirty="0" smtClean="0"/>
              <a:t>input box</a:t>
            </a:r>
            <a:r>
              <a:rPr lang="zh-TW" altLang="en-US" dirty="0" smtClean="0"/>
              <a:t>就會用</a:t>
            </a:r>
            <a:r>
              <a:rPr lang="en-US" altLang="zh-TW" dirty="0" smtClean="0"/>
              <a:t>100%</a:t>
            </a:r>
            <a:r>
              <a:rPr lang="zh-TW" altLang="en-US" dirty="0" smtClean="0"/>
              <a:t>的寬度顯示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35</a:t>
            </a:fld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8133197" y="6495677"/>
            <a:ext cx="4058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bootstrap\sample_BS_Format_form.html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r="47937"/>
          <a:stretch/>
        </p:blipFill>
        <p:spPr>
          <a:xfrm>
            <a:off x="6719112" y="2825950"/>
            <a:ext cx="3262871" cy="336789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861" y="2683143"/>
            <a:ext cx="4045333" cy="356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6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Bootstrap-</a:t>
            </a:r>
            <a:r>
              <a:rPr lang="zh-TW" altLang="en-US" dirty="0"/>
              <a:t>表單元素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當我們把</a:t>
            </a:r>
            <a:r>
              <a:rPr lang="en-US" altLang="zh-TW" dirty="0" smtClean="0"/>
              <a:t>form group</a:t>
            </a:r>
            <a:r>
              <a:rPr lang="zh-TW" altLang="en-US" dirty="0" smtClean="0"/>
              <a:t>改成用</a:t>
            </a:r>
            <a:r>
              <a:rPr lang="en-US" altLang="zh-TW" dirty="0" smtClean="0"/>
              <a:t>inline</a:t>
            </a:r>
            <a:r>
              <a:rPr lang="zh-TW" altLang="en-US" dirty="0" smtClean="0"/>
              <a:t>方式顯示的時候，</a:t>
            </a:r>
            <a:r>
              <a:rPr lang="en-US" altLang="zh-TW" dirty="0" smtClean="0"/>
              <a:t>label</a:t>
            </a:r>
            <a:r>
              <a:rPr lang="zh-TW" altLang="en-US" dirty="0" smtClean="0"/>
              <a:t>就會跟 </a:t>
            </a:r>
            <a:r>
              <a:rPr lang="en-US" altLang="zh-TW" dirty="0" smtClean="0"/>
              <a:t>text box</a:t>
            </a:r>
            <a:r>
              <a:rPr lang="zh-TW" altLang="en-US" dirty="0" smtClean="0"/>
              <a:t>呈現並排的方式顯</a:t>
            </a:r>
            <a:r>
              <a:rPr lang="zh-TW" altLang="en-US" dirty="0"/>
              <a:t>示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36</a:t>
            </a:fld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8133197" y="6495677"/>
            <a:ext cx="4058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bootstrap\sample_BS_Format_form.html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750" y="1939682"/>
            <a:ext cx="4758637" cy="436323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/>
          <a:srcRect l="52474"/>
          <a:stretch/>
        </p:blipFill>
        <p:spPr>
          <a:xfrm>
            <a:off x="6469495" y="2369370"/>
            <a:ext cx="3098804" cy="350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38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Bootstrap-</a:t>
            </a:r>
            <a:r>
              <a:rPr lang="zh-TW" altLang="en-US" dirty="0"/>
              <a:t>表單</a:t>
            </a:r>
            <a:r>
              <a:rPr lang="zh-TW" altLang="en-US" dirty="0" smtClean="0"/>
              <a:t>元素</a:t>
            </a:r>
            <a:r>
              <a:rPr lang="en-US" altLang="zh-TW" dirty="0" smtClean="0"/>
              <a:t>(Checkbox/radio button)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4341" y="1140790"/>
            <a:ext cx="11202924" cy="5024804"/>
          </a:xfrm>
        </p:spPr>
        <p:txBody>
          <a:bodyPr/>
          <a:lstStyle/>
          <a:p>
            <a:r>
              <a:rPr lang="en-US" altLang="zh-TW" dirty="0" smtClean="0"/>
              <a:t>Check Box</a:t>
            </a:r>
            <a:r>
              <a:rPr lang="zh-TW" altLang="en-US" dirty="0" smtClean="0"/>
              <a:t>的類別套用的是</a:t>
            </a:r>
            <a:r>
              <a:rPr lang="en-US" altLang="zh-TW" dirty="0"/>
              <a:t> </a:t>
            </a:r>
            <a:r>
              <a:rPr lang="en-US" altLang="zh-TW" sz="2800" dirty="0" smtClean="0">
                <a:solidFill>
                  <a:srgbClr val="FFFF00"/>
                </a:solidFill>
              </a:rPr>
              <a:t>.form-check</a:t>
            </a:r>
            <a:r>
              <a:rPr lang="zh-TW" altLang="en-US" sz="2800" dirty="0" smtClean="0">
                <a:solidFill>
                  <a:srgbClr val="FFFF00"/>
                </a:solidFill>
              </a:rPr>
              <a:t>，</a:t>
            </a:r>
            <a:r>
              <a:rPr lang="zh-TW" altLang="en-US" dirty="0"/>
              <a:t>項目內容套用的是 </a:t>
            </a:r>
            <a:r>
              <a:rPr lang="en-US" altLang="zh-TW" sz="2800" dirty="0" smtClean="0">
                <a:solidFill>
                  <a:srgbClr val="FFFF00"/>
                </a:solidFill>
              </a:rPr>
              <a:t>.form-check-input</a:t>
            </a:r>
          </a:p>
          <a:p>
            <a:r>
              <a:rPr lang="zh-TW" altLang="en-US" dirty="0"/>
              <a:t>若希望元素內容以行內的方式呈現，則可將</a:t>
            </a:r>
            <a:r>
              <a:rPr lang="en-US" altLang="zh-TW" dirty="0"/>
              <a:t>.form-check</a:t>
            </a:r>
            <a:r>
              <a:rPr lang="zh-TW" altLang="en-US" dirty="0"/>
              <a:t>改成</a:t>
            </a:r>
            <a:r>
              <a:rPr lang="en-US" altLang="zh-TW" sz="2800" dirty="0" smtClean="0">
                <a:solidFill>
                  <a:srgbClr val="FFFF00"/>
                </a:solidFill>
              </a:rPr>
              <a:t>.form-check-inline</a:t>
            </a:r>
          </a:p>
          <a:p>
            <a:r>
              <a:rPr lang="en-US" altLang="zh-TW" sz="2800" dirty="0" smtClean="0">
                <a:solidFill>
                  <a:srgbClr val="FFFF00"/>
                </a:solidFill>
              </a:rPr>
              <a:t>Radio button</a:t>
            </a:r>
            <a:r>
              <a:rPr lang="zh-TW" altLang="en-US" sz="2800" dirty="0" smtClean="0">
                <a:solidFill>
                  <a:srgbClr val="FFFF00"/>
                </a:solidFill>
              </a:rPr>
              <a:t>也是套用相同的設定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37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31778" t="26319" r="34824"/>
          <a:stretch/>
        </p:blipFill>
        <p:spPr>
          <a:xfrm>
            <a:off x="7769246" y="2800253"/>
            <a:ext cx="2396359" cy="128392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t="6208" b="60215"/>
          <a:stretch/>
        </p:blipFill>
        <p:spPr>
          <a:xfrm>
            <a:off x="941768" y="2839360"/>
            <a:ext cx="5969707" cy="114620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-417" t="58469" r="417" b="5731"/>
          <a:stretch/>
        </p:blipFill>
        <p:spPr>
          <a:xfrm>
            <a:off x="941768" y="4660092"/>
            <a:ext cx="5969707" cy="122209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/>
          <a:srcRect l="66934" t="27042" r="-332" b="-724"/>
          <a:stretch/>
        </p:blipFill>
        <p:spPr>
          <a:xfrm>
            <a:off x="7769246" y="4551584"/>
            <a:ext cx="2396359" cy="128392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133197" y="6495677"/>
            <a:ext cx="4058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bootstrap\sample_BS_Format_form.html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225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Bootstrap- </a:t>
            </a:r>
            <a:r>
              <a:rPr lang="zh-TW" altLang="en-US" dirty="0" smtClean="0"/>
              <a:t>表單元素</a:t>
            </a:r>
            <a:r>
              <a:rPr lang="en-US" altLang="zh-TW" dirty="0" smtClean="0"/>
              <a:t>-</a:t>
            </a:r>
            <a:r>
              <a:rPr lang="zh-TW" altLang="en-US" dirty="0" smtClean="0"/>
              <a:t>寬度設定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透過</a:t>
            </a:r>
            <a:r>
              <a:rPr lang="en-US" altLang="zh-TW" sz="2800" b="0" dirty="0" smtClean="0">
                <a:solidFill>
                  <a:srgbClr val="FFFF00"/>
                </a:solidFill>
              </a:rPr>
              <a:t>form-control-</a:t>
            </a:r>
            <a:r>
              <a:rPr lang="en-US" altLang="zh-TW" sz="2800" b="0" dirty="0" err="1" smtClean="0">
                <a:solidFill>
                  <a:srgbClr val="FFFF00"/>
                </a:solidFill>
              </a:rPr>
              <a:t>sm</a:t>
            </a:r>
            <a:r>
              <a:rPr lang="zh-TW" altLang="en-US" sz="2800" b="0" dirty="0" smtClean="0">
                <a:solidFill>
                  <a:srgbClr val="FFFF00"/>
                </a:solidFill>
              </a:rPr>
              <a:t>、</a:t>
            </a:r>
            <a:r>
              <a:rPr lang="en-US" altLang="zh-TW" sz="2800" b="0" dirty="0" smtClean="0">
                <a:solidFill>
                  <a:srgbClr val="FFFF00"/>
                </a:solidFill>
              </a:rPr>
              <a:t>form-control-</a:t>
            </a:r>
            <a:r>
              <a:rPr lang="en-US" altLang="zh-TW" sz="2800" b="0" dirty="0" err="1" smtClean="0">
                <a:solidFill>
                  <a:srgbClr val="FFFF00"/>
                </a:solidFill>
              </a:rPr>
              <a:t>lg</a:t>
            </a:r>
            <a:r>
              <a:rPr lang="zh-TW" altLang="en-US" sz="2800" b="0" dirty="0" smtClean="0">
                <a:solidFill>
                  <a:srgbClr val="FFFF00"/>
                </a:solidFill>
              </a:rPr>
              <a:t>、</a:t>
            </a:r>
            <a:r>
              <a:rPr lang="en-US" altLang="zh-TW" sz="2800" b="0" dirty="0" smtClean="0">
                <a:solidFill>
                  <a:srgbClr val="FFFF00"/>
                </a:solidFill>
              </a:rPr>
              <a:t>form-control</a:t>
            </a:r>
            <a:r>
              <a:rPr lang="en-US" altLang="zh-TW" b="0" dirty="0" smtClean="0"/>
              <a:t>(</a:t>
            </a:r>
            <a:r>
              <a:rPr lang="zh-TW" altLang="en-US" b="0" dirty="0" smtClean="0"/>
              <a:t>預設</a:t>
            </a:r>
            <a:r>
              <a:rPr lang="en-US" altLang="zh-TW" b="0" dirty="0" smtClean="0"/>
              <a:t>)</a:t>
            </a:r>
            <a:r>
              <a:rPr lang="zh-TW" altLang="en-US" b="0" dirty="0" smtClean="0"/>
              <a:t>可用來設定表單元素的大</a:t>
            </a:r>
            <a:r>
              <a:rPr lang="zh-TW" altLang="en-US" b="0" dirty="0"/>
              <a:t>小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38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927" y="3049302"/>
            <a:ext cx="2765651" cy="185451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79" y="2600072"/>
            <a:ext cx="7638661" cy="292529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133197" y="6495677"/>
            <a:ext cx="4058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bootstrap\sample_BS_Format_form.html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40962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Bootstrap- </a:t>
            </a:r>
            <a:r>
              <a:rPr lang="zh-TW" altLang="en-US" dirty="0"/>
              <a:t>表單元素</a:t>
            </a:r>
            <a:r>
              <a:rPr lang="en-US" altLang="zh-TW" dirty="0" smtClean="0"/>
              <a:t>-</a:t>
            </a:r>
            <a:r>
              <a:rPr lang="zh-TW" altLang="en-US" dirty="0" smtClean="0"/>
              <a:t>輸入設定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4340" y="1070439"/>
            <a:ext cx="11202924" cy="5024804"/>
          </a:xfrm>
        </p:spPr>
        <p:txBody>
          <a:bodyPr/>
          <a:lstStyle/>
          <a:p>
            <a:r>
              <a:rPr lang="zh-TW" altLang="en-US" dirty="0" smtClean="0"/>
              <a:t>在某些設計下，為了讓畫面整潔，須將輸入區塊，以一般文字的方式呈現，此時就可以將</a:t>
            </a:r>
            <a:r>
              <a:rPr lang="en-US" altLang="zh-TW" dirty="0" smtClean="0"/>
              <a:t>form-</a:t>
            </a:r>
            <a:r>
              <a:rPr lang="en-US" altLang="zh-TW" dirty="0" err="1" smtClean="0"/>
              <a:t>contrl</a:t>
            </a:r>
            <a:r>
              <a:rPr lang="zh-TW" altLang="en-US" dirty="0" smtClean="0"/>
              <a:t>改成</a:t>
            </a:r>
            <a:r>
              <a:rPr lang="en-US" altLang="zh-TW" dirty="0" smtClean="0"/>
              <a:t>.</a:t>
            </a:r>
            <a:r>
              <a:rPr lang="en-US" altLang="zh-TW" sz="2800" dirty="0" smtClean="0">
                <a:solidFill>
                  <a:srgbClr val="FFFF00"/>
                </a:solidFill>
              </a:rPr>
              <a:t>form-control-plaintext</a:t>
            </a:r>
            <a:r>
              <a:rPr lang="zh-TW" altLang="en-US" dirty="0" smtClean="0"/>
              <a:t>的類別，進行設定</a:t>
            </a:r>
            <a:endParaRPr lang="en-US" altLang="zh-TW" dirty="0" smtClean="0"/>
          </a:p>
          <a:p>
            <a:r>
              <a:rPr lang="zh-TW" altLang="en-US" dirty="0" smtClean="0"/>
              <a:t>另外如果有欄位不提供輸入，則直接在標籤中設定</a:t>
            </a:r>
            <a:r>
              <a:rPr lang="en-US" altLang="zh-TW" sz="2800" dirty="0" err="1" smtClean="0">
                <a:solidFill>
                  <a:srgbClr val="FFFF00"/>
                </a:solidFill>
              </a:rPr>
              <a:t>readonly</a:t>
            </a:r>
            <a:r>
              <a:rPr lang="zh-TW" altLang="en-US" dirty="0" smtClean="0"/>
              <a:t>即可</a:t>
            </a:r>
            <a:r>
              <a:rPr lang="en-US" altLang="zh-TW" dirty="0" smtClean="0"/>
              <a:t>(</a:t>
            </a:r>
            <a:r>
              <a:rPr lang="zh-TW" altLang="en-US" dirty="0" smtClean="0"/>
              <a:t>但當該欄位設定為</a:t>
            </a:r>
            <a:r>
              <a:rPr lang="en-US" altLang="zh-TW" dirty="0" smtClean="0"/>
              <a:t>plaintext</a:t>
            </a:r>
            <a:r>
              <a:rPr lang="zh-TW" altLang="en-US" dirty="0" smtClean="0"/>
              <a:t>後，該欄位並不會出現灰色底的樣式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39</a:t>
            </a:fld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8133197" y="6495677"/>
            <a:ext cx="4058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bootstrap\sample_BS_Format_form.html</a:t>
            </a:r>
            <a:endParaRPr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573" y="2867607"/>
            <a:ext cx="3503875" cy="3688679"/>
          </a:xfrm>
          <a:prstGeom prst="rect">
            <a:avLst/>
          </a:prstGeom>
        </p:spPr>
      </p:pic>
      <p:grpSp>
        <p:nvGrpSpPr>
          <p:cNvPr id="19" name="群組 18"/>
          <p:cNvGrpSpPr/>
          <p:nvPr/>
        </p:nvGrpSpPr>
        <p:grpSpPr>
          <a:xfrm>
            <a:off x="8395825" y="2712399"/>
            <a:ext cx="3293885" cy="3613365"/>
            <a:chOff x="5010360" y="2559830"/>
            <a:chExt cx="3293885" cy="3613365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3"/>
            <a:srcRect r="47261"/>
            <a:stretch/>
          </p:blipFill>
          <p:spPr>
            <a:xfrm>
              <a:off x="5010360" y="2785188"/>
              <a:ext cx="3293885" cy="3388007"/>
            </a:xfrm>
            <a:prstGeom prst="rect">
              <a:avLst/>
            </a:prstGeom>
          </p:spPr>
        </p:pic>
        <p:sp>
          <p:nvSpPr>
            <p:cNvPr id="8" name="文字方塊 7"/>
            <p:cNvSpPr txBox="1"/>
            <p:nvPr/>
          </p:nvSpPr>
          <p:spPr>
            <a:xfrm>
              <a:off x="6137454" y="2559830"/>
              <a:ext cx="902811" cy="307777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sz="1400" b="1" dirty="0" smtClean="0"/>
                <a:t>預設樣式</a:t>
              </a:r>
              <a:endParaRPr lang="zh-TW" altLang="en-US" sz="1400" b="1" dirty="0"/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4944602" y="2766655"/>
            <a:ext cx="3293885" cy="3616343"/>
            <a:chOff x="8515655" y="2556852"/>
            <a:chExt cx="3293885" cy="3616343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3"/>
            <a:srcRect l="51867" t="380" r="-4606" b="-380"/>
            <a:stretch/>
          </p:blipFill>
          <p:spPr>
            <a:xfrm>
              <a:off x="8515655" y="2785188"/>
              <a:ext cx="3293885" cy="3388007"/>
            </a:xfrm>
            <a:prstGeom prst="rect">
              <a:avLst/>
            </a:prstGeom>
          </p:spPr>
        </p:pic>
        <p:sp>
          <p:nvSpPr>
            <p:cNvPr id="17" name="文字方塊 16"/>
            <p:cNvSpPr txBox="1"/>
            <p:nvPr/>
          </p:nvSpPr>
          <p:spPr>
            <a:xfrm>
              <a:off x="9560637" y="2556852"/>
              <a:ext cx="1203919" cy="307777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sz="1400" b="1" dirty="0" smtClean="0"/>
                <a:t>套用</a:t>
              </a:r>
              <a:r>
                <a:rPr lang="en-US" altLang="zh-TW" sz="1400" b="1" dirty="0" smtClean="0"/>
                <a:t>plaintext</a:t>
              </a:r>
              <a:endParaRPr lang="zh-TW" alt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434113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表單控制項目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bg1">
                    <a:lumMod val="40000"/>
                    <a:lumOff val="60000"/>
                  </a:schemeClr>
                </a:solidFill>
              </a:rPr>
              <a:t>按鈕項目</a:t>
            </a:r>
            <a:endParaRPr lang="zh-TW" altLang="en-US" dirty="0">
              <a:solidFill>
                <a:schemeClr val="bg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4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75" y="2613881"/>
            <a:ext cx="1323975" cy="46672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869875" y="19229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送出按鈕</a:t>
            </a:r>
            <a:endParaRPr lang="zh-TW" altLang="en-US" b="1" dirty="0">
              <a:solidFill>
                <a:schemeClr val="bg1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504085" y="192797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影像按鈕</a:t>
            </a:r>
            <a:endParaRPr lang="zh-TW" altLang="en-US" b="1" dirty="0">
              <a:solidFill>
                <a:schemeClr val="bg1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927174" y="192290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上傳檔案按鈕</a:t>
            </a:r>
            <a:endParaRPr lang="zh-TW" altLang="en-US" b="1" dirty="0">
              <a:solidFill>
                <a:schemeClr val="bg1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b="10880"/>
          <a:stretch/>
        </p:blipFill>
        <p:spPr>
          <a:xfrm>
            <a:off x="2955348" y="2407790"/>
            <a:ext cx="2205470" cy="82031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/>
          <a:srcRect t="29559"/>
          <a:stretch/>
        </p:blipFill>
        <p:spPr>
          <a:xfrm>
            <a:off x="6035802" y="2407790"/>
            <a:ext cx="3405157" cy="73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3825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表單元素</a:t>
            </a:r>
            <a:r>
              <a:rPr lang="en-US" altLang="zh-TW" dirty="0" smtClean="0"/>
              <a:t>_2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延續上一個練習</a:t>
            </a:r>
            <a:endParaRPr lang="en-US" altLang="zh-TW" dirty="0" smtClean="0"/>
          </a:p>
          <a:p>
            <a:r>
              <a:rPr lang="zh-TW" altLang="en-US" dirty="0" smtClean="0"/>
              <a:t>變更網頁排版如結果畫面所示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此畫面共分三個區塊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每個區塊間的間距預設為</a:t>
            </a:r>
            <a:r>
              <a:rPr lang="en-US" altLang="zh-TW" dirty="0" smtClean="0"/>
              <a:t>2</a:t>
            </a:r>
            <a:r>
              <a:rPr lang="zh-TW" altLang="en-US" dirty="0" smtClean="0"/>
              <a:t>個單位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上下區塊請分別加上框線</a:t>
            </a:r>
            <a:endParaRPr lang="en-US" altLang="zh-TW" dirty="0" smtClean="0"/>
          </a:p>
          <a:p>
            <a:r>
              <a:rPr lang="zh-TW" altLang="en-US" dirty="0" smtClean="0"/>
              <a:t>新增</a:t>
            </a:r>
            <a:r>
              <a:rPr lang="en-US" altLang="zh-TW" dirty="0" smtClean="0"/>
              <a:t>product </a:t>
            </a:r>
            <a:r>
              <a:rPr lang="zh-TW" altLang="en-US" dirty="0" smtClean="0"/>
              <a:t>、</a:t>
            </a:r>
            <a:r>
              <a:rPr lang="en-US" altLang="zh-TW" dirty="0" smtClean="0"/>
              <a:t> OS</a:t>
            </a:r>
            <a:r>
              <a:rPr lang="zh-TW" altLang="en-US" dirty="0" smtClean="0"/>
              <a:t>、</a:t>
            </a:r>
            <a:r>
              <a:rPr lang="en-US" altLang="zh-TW" dirty="0" smtClean="0"/>
              <a:t>Report Type</a:t>
            </a:r>
            <a:r>
              <a:rPr lang="zh-TW" altLang="en-US" dirty="0" smtClean="0"/>
              <a:t>的項目</a:t>
            </a:r>
            <a:endParaRPr lang="en-US" altLang="zh-TW" dirty="0" smtClean="0"/>
          </a:p>
          <a:p>
            <a:r>
              <a:rPr lang="en-US" altLang="zh-TW" dirty="0" smtClean="0"/>
              <a:t>Report Type</a:t>
            </a:r>
            <a:r>
              <a:rPr lang="zh-TW" altLang="en-US" dirty="0" smtClean="0"/>
              <a:t>的項目請參考圖示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40</a:t>
            </a:fld>
            <a:endParaRPr lang="zh-TW" altLang="en-US" dirty="0"/>
          </a:p>
        </p:txBody>
      </p:sp>
      <p:sp>
        <p:nvSpPr>
          <p:cNvPr id="3" name="圖片版面配置區 2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564" y="4840517"/>
            <a:ext cx="2861387" cy="134876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619" y="270224"/>
            <a:ext cx="4789714" cy="433757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9983190" y="6488668"/>
            <a:ext cx="2208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HW_BS_Form_2.html</a:t>
            </a:r>
          </a:p>
        </p:txBody>
      </p:sp>
    </p:spTree>
    <p:extLst>
      <p:ext uri="{BB962C8B-B14F-4D97-AF65-F5344CB8AC3E}">
        <p14:creationId xmlns:p14="http://schemas.microsoft.com/office/powerpoint/2010/main" val="20870585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Bootstrap-</a:t>
            </a:r>
            <a:r>
              <a:rPr lang="zh-TW" altLang="en-US" dirty="0" smtClean="0"/>
              <a:t>表單元素的</a:t>
            </a:r>
            <a:r>
              <a:rPr lang="en-US" altLang="zh-TW" dirty="0" smtClean="0"/>
              <a:t>Layout</a:t>
            </a:r>
            <a:r>
              <a:rPr lang="zh-TW" altLang="en-US" dirty="0" smtClean="0"/>
              <a:t>設定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0" y="6359525"/>
            <a:ext cx="550863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79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Bootstrap- </a:t>
            </a:r>
            <a:r>
              <a:rPr lang="zh-TW" altLang="en-US" dirty="0"/>
              <a:t>表單</a:t>
            </a:r>
            <a:r>
              <a:rPr lang="zh-TW" altLang="en-US" dirty="0" smtClean="0"/>
              <a:t>元素</a:t>
            </a:r>
            <a:r>
              <a:rPr lang="en-US" altLang="zh-TW" dirty="0" smtClean="0"/>
              <a:t>(</a:t>
            </a:r>
            <a:r>
              <a:rPr lang="zh-TW" altLang="en-US" dirty="0" smtClean="0"/>
              <a:t>格線系統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表單元素可搭配格線系統</a:t>
            </a:r>
            <a:r>
              <a:rPr lang="en-US" altLang="zh-TW" dirty="0" smtClean="0"/>
              <a:t>(Grid)</a:t>
            </a:r>
            <a:r>
              <a:rPr lang="zh-TW" altLang="en-US" dirty="0" smtClean="0"/>
              <a:t>進行排版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53" y="4775541"/>
            <a:ext cx="8467142" cy="98958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082" y="1873191"/>
            <a:ext cx="8540523" cy="258849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133197" y="6495677"/>
            <a:ext cx="4058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bootstrap\sample_BS_Format_form.html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78866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Bootstrap- </a:t>
            </a:r>
            <a:r>
              <a:rPr lang="zh-TW" altLang="en-US" dirty="0"/>
              <a:t>表單元素</a:t>
            </a:r>
            <a:r>
              <a:rPr lang="en-US" altLang="zh-TW" dirty="0"/>
              <a:t>(</a:t>
            </a:r>
            <a:r>
              <a:rPr lang="zh-TW" altLang="en-US" dirty="0"/>
              <a:t>格線系統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在表單系統當中，可採用</a:t>
            </a:r>
            <a:r>
              <a:rPr lang="en-US" altLang="zh-TW" sz="2800" dirty="0">
                <a:solidFill>
                  <a:srgbClr val="FFFF00"/>
                </a:solidFill>
              </a:rPr>
              <a:t>.</a:t>
            </a:r>
            <a:r>
              <a:rPr lang="en-US" altLang="zh-TW" sz="2800" dirty="0" smtClean="0">
                <a:solidFill>
                  <a:srgbClr val="FFFF00"/>
                </a:solidFill>
              </a:rPr>
              <a:t>form-row</a:t>
            </a:r>
            <a:r>
              <a:rPr lang="zh-TW" altLang="en-US" dirty="0" smtClean="0"/>
              <a:t>，取代</a:t>
            </a:r>
            <a:r>
              <a:rPr lang="en-US" altLang="zh-TW" dirty="0" smtClean="0"/>
              <a:t>row</a:t>
            </a:r>
            <a:r>
              <a:rPr lang="zh-TW" altLang="en-US" dirty="0" smtClean="0"/>
              <a:t>，這樣的設定，可以讓表單元素表現得更緊湊</a:t>
            </a:r>
            <a:endParaRPr lang="zh-TW" altLang="en-US" sz="2800" dirty="0">
              <a:solidFill>
                <a:srgbClr val="FFFF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43</a:t>
            </a:fld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192" y="4920186"/>
            <a:ext cx="7577138" cy="109096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913" y="2919023"/>
            <a:ext cx="5000778" cy="157570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15" y="2852177"/>
            <a:ext cx="5640024" cy="17094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780244" y="3152085"/>
            <a:ext cx="1810139" cy="1633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110343" y="3064999"/>
            <a:ext cx="1069910" cy="1741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8133197" y="6495677"/>
            <a:ext cx="4058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bootstrap\sample_BS_Format_form.html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082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Bootstrap- </a:t>
            </a:r>
            <a:r>
              <a:rPr lang="zh-TW" altLang="en-US" dirty="0"/>
              <a:t>表單</a:t>
            </a:r>
            <a:r>
              <a:rPr lang="zh-TW" altLang="en-US" dirty="0" smtClean="0"/>
              <a:t>元素</a:t>
            </a:r>
            <a:r>
              <a:rPr lang="en-US" altLang="zh-TW" dirty="0" smtClean="0"/>
              <a:t>(</a:t>
            </a:r>
            <a:r>
              <a:rPr lang="zh-TW" altLang="en-US" dirty="0" smtClean="0"/>
              <a:t>水平表單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建立水平表單</a:t>
            </a:r>
            <a:r>
              <a:rPr lang="zh-TW" altLang="en-US" dirty="0" smtClean="0"/>
              <a:t>，需透過新增 </a:t>
            </a:r>
            <a:r>
              <a:rPr lang="en-US" altLang="zh-TW" dirty="0"/>
              <a:t>.row </a:t>
            </a:r>
            <a:r>
              <a:rPr lang="zh-TW" altLang="en-US" dirty="0"/>
              <a:t>在表單群組</a:t>
            </a:r>
            <a:r>
              <a:rPr lang="zh-TW" altLang="en-US" dirty="0" smtClean="0"/>
              <a:t>上，並搭配使用</a:t>
            </a:r>
            <a:r>
              <a:rPr lang="en-US" altLang="zh-TW" dirty="0" smtClean="0"/>
              <a:t>.</a:t>
            </a:r>
            <a:r>
              <a:rPr lang="en-US" altLang="zh-TW" dirty="0"/>
              <a:t>col-*-* </a:t>
            </a:r>
            <a:r>
              <a:rPr lang="zh-TW" altLang="en-US" dirty="0"/>
              <a:t>來指定標籤及控制項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必須將  </a:t>
            </a:r>
            <a:r>
              <a:rPr lang="en-US" altLang="zh-TW" sz="2400" dirty="0" smtClean="0">
                <a:solidFill>
                  <a:srgbClr val="FFFF00"/>
                </a:solidFill>
              </a:rPr>
              <a:t>.</a:t>
            </a:r>
            <a:r>
              <a:rPr lang="en-US" altLang="zh-TW" sz="2400" dirty="0">
                <a:solidFill>
                  <a:srgbClr val="FFFF00"/>
                </a:solidFill>
              </a:rPr>
              <a:t>col-form-label</a:t>
            </a:r>
            <a:r>
              <a:rPr lang="en-US" altLang="zh-TW" dirty="0"/>
              <a:t> </a:t>
            </a:r>
            <a:r>
              <a:rPr lang="zh-TW" altLang="en-US" dirty="0"/>
              <a:t>加</a:t>
            </a:r>
            <a:r>
              <a:rPr lang="zh-TW" altLang="en-US" dirty="0" smtClean="0"/>
              <a:t>到 </a:t>
            </a:r>
            <a:r>
              <a:rPr lang="en-US" altLang="zh-TW" dirty="0"/>
              <a:t>&lt;label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元素當中</a:t>
            </a:r>
            <a:r>
              <a:rPr lang="zh-TW" altLang="en-US" dirty="0"/>
              <a:t>，</a:t>
            </a:r>
            <a:r>
              <a:rPr lang="zh-TW" altLang="en-US" dirty="0" smtClean="0"/>
              <a:t>這樣才能達到垂直置中表單</a:t>
            </a:r>
            <a:r>
              <a:rPr lang="zh-TW" altLang="en-US" dirty="0"/>
              <a:t>元件</a:t>
            </a:r>
            <a:r>
              <a:rPr lang="zh-TW" altLang="en-US" dirty="0" smtClean="0"/>
              <a:t>。</a:t>
            </a:r>
            <a:endParaRPr lang="zh-TW" altLang="en-US" dirty="0"/>
          </a:p>
          <a:p>
            <a:r>
              <a:rPr lang="zh-TW" altLang="en-US" dirty="0"/>
              <a:t>有時，可以依據需求使用 </a:t>
            </a:r>
            <a:r>
              <a:rPr lang="en-US" altLang="zh-TW" dirty="0"/>
              <a:t>margin </a:t>
            </a:r>
            <a:r>
              <a:rPr lang="zh-TW" altLang="en-US" dirty="0"/>
              <a:t>或 </a:t>
            </a:r>
            <a:r>
              <a:rPr lang="en-US" altLang="zh-TW" dirty="0"/>
              <a:t>padding </a:t>
            </a:r>
            <a:r>
              <a:rPr lang="zh-TW" altLang="en-US" dirty="0"/>
              <a:t>的通用類別來調整良好的對齊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44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7340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Bootstrap- </a:t>
            </a:r>
            <a:r>
              <a:rPr lang="zh-TW" altLang="en-US" dirty="0"/>
              <a:t>表單元素</a:t>
            </a:r>
            <a:r>
              <a:rPr lang="en-US" altLang="zh-TW" dirty="0"/>
              <a:t>(</a:t>
            </a:r>
            <a:r>
              <a:rPr lang="zh-TW" altLang="en-US" dirty="0"/>
              <a:t>水平表單設定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45</a:t>
            </a:fld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583" y="2295460"/>
            <a:ext cx="4993614" cy="220255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b="7731"/>
          <a:stretch/>
        </p:blipFill>
        <p:spPr>
          <a:xfrm>
            <a:off x="5562074" y="911214"/>
            <a:ext cx="6268376" cy="7741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055" y="1846667"/>
            <a:ext cx="4354961" cy="310014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4055" y="5041742"/>
            <a:ext cx="3984504" cy="1816258"/>
          </a:xfrm>
          <a:prstGeom prst="rect">
            <a:avLst/>
          </a:prstGeom>
        </p:spPr>
      </p:pic>
      <p:sp>
        <p:nvSpPr>
          <p:cNvPr id="9" name="內容版面配置區 2"/>
          <p:cNvSpPr txBox="1">
            <a:spLocks/>
          </p:cNvSpPr>
          <p:nvPr/>
        </p:nvSpPr>
        <p:spPr>
          <a:xfrm>
            <a:off x="434340" y="1298289"/>
            <a:ext cx="11202924" cy="502480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000" b="1" i="0" kern="1200" cap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000" b="1" i="0" kern="1200" cap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000" b="1" i="0" kern="1200" cap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000" b="1" i="0" kern="1200" cap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000" b="1" i="0" kern="1200" cap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mtClean="0"/>
              <a:t>這是一個沒有套用水平表單設定的畫面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8133197" y="6495677"/>
            <a:ext cx="4058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bootstrap\sample_BS_Format_form.html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370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Bootstrap- </a:t>
            </a:r>
            <a:r>
              <a:rPr lang="zh-TW" altLang="en-US" dirty="0"/>
              <a:t>表單元素</a:t>
            </a:r>
            <a:r>
              <a:rPr lang="en-US" altLang="zh-TW" dirty="0"/>
              <a:t>(</a:t>
            </a:r>
            <a:r>
              <a:rPr lang="zh-TW" altLang="en-US" dirty="0"/>
              <a:t>水平</a:t>
            </a:r>
            <a:r>
              <a:rPr lang="zh-TW" altLang="en-US" dirty="0" smtClean="0"/>
              <a:t>表單設定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這是一個套用水平表單設定的畫面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46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307" y="781303"/>
            <a:ext cx="3896113" cy="366275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338" y="4525854"/>
            <a:ext cx="3051305" cy="205615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1" y="4977967"/>
            <a:ext cx="6905741" cy="108913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807" y="2002971"/>
            <a:ext cx="7347655" cy="238863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133197" y="6495677"/>
            <a:ext cx="4058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bootstrap\sample_BS_Format_form.html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4746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Bootstrap- </a:t>
            </a:r>
            <a:r>
              <a:rPr lang="zh-TW" altLang="en-US" dirty="0"/>
              <a:t>表單元素</a:t>
            </a:r>
            <a:r>
              <a:rPr lang="en-US" altLang="zh-TW" dirty="0"/>
              <a:t>_</a:t>
            </a:r>
            <a:r>
              <a:rPr lang="en-US" altLang="zh-TW" b="0" dirty="0"/>
              <a:t>Column sizing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透過</a:t>
            </a:r>
            <a:r>
              <a:rPr lang="en-US" altLang="zh-TW" dirty="0" smtClean="0"/>
              <a:t>.col-</a:t>
            </a:r>
            <a:r>
              <a:rPr lang="zh-TW" altLang="en-US" dirty="0" smtClean="0"/>
              <a:t>數字的設定，可隨調整每一個欄位的大小，這部分與先前提到的排版相同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47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612" y="5061025"/>
            <a:ext cx="9620462" cy="106242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225" y="1976437"/>
            <a:ext cx="7829550" cy="290512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133197" y="6495677"/>
            <a:ext cx="4058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bootstrap\sample_BS_Format_form.html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004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Bootstrap- </a:t>
            </a:r>
            <a:r>
              <a:rPr lang="zh-TW" altLang="en-US" dirty="0"/>
              <a:t>表單</a:t>
            </a:r>
            <a:r>
              <a:rPr lang="zh-TW" altLang="en-US" dirty="0" smtClean="0"/>
              <a:t>元素</a:t>
            </a:r>
            <a:r>
              <a:rPr lang="en-US" altLang="zh-TW" dirty="0" smtClean="0"/>
              <a:t>_label </a:t>
            </a:r>
            <a:r>
              <a:rPr lang="en-US" altLang="zh-TW" dirty="0"/>
              <a:t>and input sizing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4340" y="1076660"/>
            <a:ext cx="11202924" cy="5024804"/>
          </a:xfrm>
        </p:spPr>
        <p:txBody>
          <a:bodyPr/>
          <a:lstStyle/>
          <a:p>
            <a:r>
              <a:rPr lang="zh-TW" altLang="en-US" dirty="0" smtClean="0"/>
              <a:t>透過</a:t>
            </a:r>
            <a:r>
              <a:rPr lang="en-US" altLang="zh-TW" sz="2800" dirty="0" smtClean="0">
                <a:solidFill>
                  <a:srgbClr val="FFFF00"/>
                </a:solidFill>
              </a:rPr>
              <a:t>.</a:t>
            </a:r>
            <a:r>
              <a:rPr lang="en-US" altLang="zh-TW" sz="2800" dirty="0">
                <a:solidFill>
                  <a:srgbClr val="FFFF00"/>
                </a:solidFill>
              </a:rPr>
              <a:t>col-form-label-</a:t>
            </a:r>
            <a:r>
              <a:rPr lang="en-US" altLang="zh-TW" sz="2800" dirty="0" err="1">
                <a:solidFill>
                  <a:srgbClr val="FFFF00"/>
                </a:solidFill>
              </a:rPr>
              <a:t>sm</a:t>
            </a:r>
            <a:r>
              <a:rPr lang="en-US" altLang="zh-TW" dirty="0"/>
              <a:t> or </a:t>
            </a:r>
            <a:r>
              <a:rPr lang="en-US" altLang="zh-TW" sz="2800" dirty="0">
                <a:solidFill>
                  <a:srgbClr val="FFFF00"/>
                </a:solidFill>
              </a:rPr>
              <a:t>.col-form-label-</a:t>
            </a:r>
            <a:r>
              <a:rPr lang="en-US" altLang="zh-TW" sz="2800" dirty="0" err="1">
                <a:solidFill>
                  <a:srgbClr val="FFFF00"/>
                </a:solidFill>
              </a:rPr>
              <a:t>lg</a:t>
            </a:r>
            <a:r>
              <a:rPr lang="en-US" altLang="zh-TW" dirty="0"/>
              <a:t> </a:t>
            </a:r>
            <a:r>
              <a:rPr lang="zh-TW" altLang="en-US" dirty="0" smtClean="0"/>
              <a:t>可設定</a:t>
            </a:r>
            <a:r>
              <a:rPr lang="en-US" altLang="zh-TW" dirty="0" smtClean="0"/>
              <a:t> </a:t>
            </a:r>
            <a:r>
              <a:rPr lang="en-US" altLang="zh-TW" dirty="0"/>
              <a:t>&lt;label</a:t>
            </a:r>
            <a:r>
              <a:rPr lang="en-US" altLang="zh-TW" dirty="0" smtClean="0"/>
              <a:t>&gt; </a:t>
            </a:r>
            <a:r>
              <a:rPr lang="zh-TW" altLang="en-US" dirty="0" smtClean="0"/>
              <a:t>以及</a:t>
            </a:r>
            <a:r>
              <a:rPr lang="en-US" altLang="zh-TW" dirty="0" smtClean="0"/>
              <a:t> &lt;</a:t>
            </a:r>
            <a:r>
              <a:rPr lang="en-US" altLang="zh-TW" dirty="0"/>
              <a:t>legend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文字的大小</a:t>
            </a:r>
            <a:endParaRPr lang="en-US" altLang="zh-TW" dirty="0" smtClean="0"/>
          </a:p>
          <a:p>
            <a:r>
              <a:rPr lang="zh-TW" altLang="en-US" dirty="0"/>
              <a:t>透過</a:t>
            </a:r>
            <a:r>
              <a:rPr lang="en-US" altLang="zh-TW" dirty="0" smtClean="0">
                <a:solidFill>
                  <a:srgbClr val="FFFF00"/>
                </a:solidFill>
              </a:rPr>
              <a:t>.form-control-</a:t>
            </a:r>
            <a:r>
              <a:rPr lang="en-US" altLang="zh-TW" dirty="0" err="1" smtClean="0">
                <a:solidFill>
                  <a:srgbClr val="FFFF00"/>
                </a:solidFill>
              </a:rPr>
              <a:t>sm</a:t>
            </a:r>
            <a:r>
              <a:rPr lang="en-US" altLang="zh-TW" dirty="0" smtClean="0"/>
              <a:t> </a:t>
            </a:r>
            <a:r>
              <a:rPr lang="en-US" altLang="zh-TW" dirty="0"/>
              <a:t>or </a:t>
            </a:r>
            <a:r>
              <a:rPr lang="en-US" altLang="zh-TW" dirty="0" smtClean="0">
                <a:solidFill>
                  <a:srgbClr val="FFFF00"/>
                </a:solidFill>
              </a:rPr>
              <a:t>.form-control-</a:t>
            </a:r>
            <a:r>
              <a:rPr lang="en-US" altLang="zh-TW" dirty="0" err="1" smtClean="0">
                <a:solidFill>
                  <a:srgbClr val="FFFF00"/>
                </a:solidFill>
              </a:rPr>
              <a:t>lg</a:t>
            </a:r>
            <a:r>
              <a:rPr lang="en-US" altLang="zh-TW" dirty="0" smtClean="0"/>
              <a:t> </a:t>
            </a:r>
            <a:r>
              <a:rPr lang="zh-TW" altLang="en-US" dirty="0"/>
              <a:t>可</a:t>
            </a:r>
            <a:r>
              <a:rPr lang="zh-TW" altLang="en-US" dirty="0" smtClean="0"/>
              <a:t>設定</a:t>
            </a:r>
            <a:r>
              <a:rPr lang="en-US" altLang="zh-TW" dirty="0" smtClean="0"/>
              <a:t>input box</a:t>
            </a:r>
            <a:r>
              <a:rPr lang="zh-TW" altLang="en-US" dirty="0" smtClean="0"/>
              <a:t>的字體大小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48</a:t>
            </a:fld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550" y="2052232"/>
            <a:ext cx="5685453" cy="278709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710" y="5009343"/>
            <a:ext cx="8055514" cy="161110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133197" y="6495677"/>
            <a:ext cx="4058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bootstrap\sample_BS_Format_form.html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36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版面配置區 20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403" b="559"/>
          <a:stretch/>
        </p:blipFill>
        <p:spPr>
          <a:xfrm>
            <a:off x="6865619" y="653143"/>
            <a:ext cx="4937359" cy="581608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表單元素</a:t>
            </a:r>
            <a:r>
              <a:rPr lang="en-US" altLang="zh-TW" dirty="0" smtClean="0"/>
              <a:t>3</a:t>
            </a:r>
            <a:r>
              <a:rPr lang="zh-TW" altLang="en-US" dirty="0" smtClean="0"/>
              <a:t> 多欄位排版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延續上一個練習，請將表單的排列方式設計如結果所示</a:t>
            </a:r>
            <a:endParaRPr lang="en-US" altLang="zh-TW" dirty="0" smtClean="0"/>
          </a:p>
          <a:p>
            <a:r>
              <a:rPr lang="zh-TW" altLang="en-US" dirty="0" smtClean="0"/>
              <a:t>所有的文字標籤請用大字型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lg</a:t>
            </a:r>
            <a:r>
              <a:rPr lang="en-US" altLang="zh-TW" dirty="0" smtClean="0"/>
              <a:t>)</a:t>
            </a:r>
            <a:r>
              <a:rPr lang="zh-TW" altLang="en-US" dirty="0" smtClean="0"/>
              <a:t>的格式設定</a:t>
            </a:r>
            <a:endParaRPr lang="en-US" altLang="zh-TW" dirty="0" smtClean="0"/>
          </a:p>
          <a:p>
            <a:r>
              <a:rPr lang="zh-TW" altLang="en-US" dirty="0" smtClean="0"/>
              <a:t>在</a:t>
            </a:r>
            <a:r>
              <a:rPr lang="en-US" altLang="zh-TW" dirty="0" smtClean="0"/>
              <a:t>Device Information</a:t>
            </a:r>
            <a:r>
              <a:rPr lang="zh-TW" altLang="en-US" dirty="0" smtClean="0"/>
              <a:t>當中所有的</a:t>
            </a:r>
            <a:r>
              <a:rPr lang="en-US" altLang="zh-TW" dirty="0" smtClean="0"/>
              <a:t>others</a:t>
            </a:r>
            <a:r>
              <a:rPr lang="zh-TW" altLang="en-US" dirty="0" smtClean="0"/>
              <a:t>選項預設都是</a:t>
            </a:r>
            <a:r>
              <a:rPr lang="en-US" altLang="zh-TW" dirty="0" smtClean="0"/>
              <a:t>disable</a:t>
            </a:r>
            <a:r>
              <a:rPr lang="zh-TW" altLang="en-US" dirty="0" smtClean="0"/>
              <a:t>的</a:t>
            </a:r>
            <a:endParaRPr lang="en-US" altLang="zh-TW" dirty="0" smtClean="0"/>
          </a:p>
          <a:p>
            <a:r>
              <a:rPr lang="zh-TW" altLang="en-US" dirty="0" smtClean="0"/>
              <a:t>在</a:t>
            </a:r>
            <a:r>
              <a:rPr lang="en-US" altLang="zh-TW" dirty="0" smtClean="0"/>
              <a:t>report information</a:t>
            </a:r>
            <a:r>
              <a:rPr lang="zh-TW" altLang="en-US" dirty="0" smtClean="0"/>
              <a:t>當中，</a:t>
            </a:r>
            <a:r>
              <a:rPr lang="en-US" altLang="zh-TW" dirty="0" smtClean="0"/>
              <a:t>Report code</a:t>
            </a:r>
            <a:r>
              <a:rPr lang="zh-TW" altLang="en-US" dirty="0" smtClean="0"/>
              <a:t>的欄位只能讀取，無法寫入</a:t>
            </a:r>
            <a:endParaRPr lang="en-US" altLang="zh-TW" dirty="0" smtClean="0"/>
          </a:p>
          <a:p>
            <a:r>
              <a:rPr lang="zh-TW" altLang="en-US" dirty="0" smtClean="0"/>
              <a:t>個欄位的設定資料如</a:t>
            </a:r>
            <a:r>
              <a:rPr lang="zh-TW" altLang="en-US" dirty="0"/>
              <a:t>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49</a:t>
            </a:fld>
            <a:endParaRPr lang="zh-TW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126883"/>
              </p:ext>
            </p:extLst>
          </p:nvPr>
        </p:nvGraphicFramePr>
        <p:xfrm>
          <a:off x="3304366" y="3717396"/>
          <a:ext cx="3306216" cy="2888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072">
                  <a:extLst>
                    <a:ext uri="{9D8B030D-6E8A-4147-A177-3AD203B41FA5}">
                      <a16:colId xmlns:a16="http://schemas.microsoft.com/office/drawing/2014/main" val="3659953675"/>
                    </a:ext>
                  </a:extLst>
                </a:gridCol>
                <a:gridCol w="1016046">
                  <a:extLst>
                    <a:ext uri="{9D8B030D-6E8A-4147-A177-3AD203B41FA5}">
                      <a16:colId xmlns:a16="http://schemas.microsoft.com/office/drawing/2014/main" val="1861028332"/>
                    </a:ext>
                  </a:extLst>
                </a:gridCol>
                <a:gridCol w="1188098">
                  <a:extLst>
                    <a:ext uri="{9D8B030D-6E8A-4147-A177-3AD203B41FA5}">
                      <a16:colId xmlns:a16="http://schemas.microsoft.com/office/drawing/2014/main" val="834822337"/>
                    </a:ext>
                  </a:extLst>
                </a:gridCol>
              </a:tblGrid>
              <a:tr h="331883">
                <a:tc>
                  <a:txBody>
                    <a:bodyPr/>
                    <a:lstStyle/>
                    <a:p>
                      <a:r>
                        <a:rPr lang="zh-TW" altLang="en-US" sz="1100" dirty="0" smtClean="0"/>
                        <a:t>欄位名稱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/>
                        <a:t>欄位寬度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/>
                        <a:t>最大輸入限制</a:t>
                      </a:r>
                      <a:endParaRPr lang="zh-TW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890228"/>
                  </a:ext>
                </a:extLst>
              </a:tr>
              <a:tr h="331883"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First Name /Last</a:t>
                      </a:r>
                      <a:r>
                        <a:rPr lang="en-US" altLang="zh-TW" sz="1100" baseline="0" dirty="0" smtClean="0"/>
                        <a:t> Name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20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18</a:t>
                      </a:r>
                      <a:endParaRPr lang="zh-TW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5686406"/>
                  </a:ext>
                </a:extLst>
              </a:tr>
              <a:tr h="462266"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Mobile</a:t>
                      </a:r>
                      <a:r>
                        <a:rPr lang="en-US" altLang="zh-TW" sz="1100" baseline="0" dirty="0" smtClean="0"/>
                        <a:t> Phone/Backup Phone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15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10</a:t>
                      </a:r>
                      <a:endParaRPr lang="zh-TW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250861"/>
                  </a:ext>
                </a:extLst>
              </a:tr>
              <a:tr h="201501"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Email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None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None</a:t>
                      </a:r>
                      <a:endParaRPr lang="zh-TW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91693"/>
                  </a:ext>
                </a:extLst>
              </a:tr>
              <a:tr h="201501"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Password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None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8</a:t>
                      </a:r>
                      <a:endParaRPr lang="zh-TW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98701"/>
                  </a:ext>
                </a:extLst>
              </a:tr>
              <a:tr h="201501"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City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None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None</a:t>
                      </a:r>
                      <a:endParaRPr lang="zh-TW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697381"/>
                  </a:ext>
                </a:extLst>
              </a:tr>
              <a:tr h="331883"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State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Select Menu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265537"/>
                  </a:ext>
                </a:extLst>
              </a:tr>
              <a:tr h="201501"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Contract address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None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None</a:t>
                      </a:r>
                      <a:endParaRPr lang="zh-TW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069845"/>
                  </a:ext>
                </a:extLst>
              </a:tr>
            </a:tbl>
          </a:graphicData>
        </a:graphic>
      </p:graphicFrame>
      <p:grpSp>
        <p:nvGrpSpPr>
          <p:cNvPr id="11" name="群組 10"/>
          <p:cNvGrpSpPr/>
          <p:nvPr/>
        </p:nvGrpSpPr>
        <p:grpSpPr>
          <a:xfrm>
            <a:off x="9850876" y="2695532"/>
            <a:ext cx="1697065" cy="1021864"/>
            <a:chOff x="9962988" y="2456604"/>
            <a:chExt cx="1697065" cy="1021864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62988" y="2714658"/>
              <a:ext cx="1697065" cy="76381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向右箭號 9"/>
            <p:cNvSpPr/>
            <p:nvPr/>
          </p:nvSpPr>
          <p:spPr>
            <a:xfrm rot="2704447">
              <a:off x="9990836" y="2484596"/>
              <a:ext cx="230155" cy="1741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5" name="矩形 14"/>
          <p:cNvSpPr/>
          <p:nvPr/>
        </p:nvSpPr>
        <p:spPr>
          <a:xfrm>
            <a:off x="9983190" y="6488668"/>
            <a:ext cx="2208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HW_BS_Form_2.html</a:t>
            </a:r>
          </a:p>
        </p:txBody>
      </p:sp>
    </p:spTree>
    <p:extLst>
      <p:ext uri="{BB962C8B-B14F-4D97-AF65-F5344CB8AC3E}">
        <p14:creationId xmlns:p14="http://schemas.microsoft.com/office/powerpoint/2010/main" val="400238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更多的表單控制</a:t>
            </a:r>
            <a:r>
              <a:rPr lang="zh-TW" altLang="en-US" dirty="0"/>
              <a:t>項目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5</a:t>
            </a:fld>
            <a:endParaRPr lang="zh-TW" altLang="en-US" dirty="0"/>
          </a:p>
        </p:txBody>
      </p:sp>
      <p:sp>
        <p:nvSpPr>
          <p:cNvPr id="11" name="內容版面配置區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更多的表單控制項目，</a:t>
            </a:r>
            <a:r>
              <a:rPr lang="zh-TW" altLang="en-US" dirty="0" smtClean="0"/>
              <a:t>可參考</a:t>
            </a:r>
            <a:r>
              <a:rPr lang="en-US" altLang="zh-TW" dirty="0" smtClean="0"/>
              <a:t>W3CSchool</a:t>
            </a:r>
            <a:r>
              <a:rPr lang="zh-TW" altLang="en-US" dirty="0" smtClean="0"/>
              <a:t>的說明</a:t>
            </a:r>
            <a:endParaRPr lang="zh-TW" altLang="en-US" dirty="0"/>
          </a:p>
        </p:txBody>
      </p:sp>
      <p:pic>
        <p:nvPicPr>
          <p:cNvPr id="12" name="圖片 1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917" y="928882"/>
            <a:ext cx="4746733" cy="499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Bootstrap-</a:t>
            </a:r>
            <a:r>
              <a:rPr lang="zh-TW" altLang="en-US" dirty="0" smtClean="0"/>
              <a:t>按鈕樣式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0" y="6359525"/>
            <a:ext cx="550863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065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Bootstrap </a:t>
            </a:r>
            <a:r>
              <a:rPr lang="zh-TW" altLang="en-US" dirty="0" smtClean="0"/>
              <a:t>按鈕</a:t>
            </a:r>
            <a:r>
              <a:rPr lang="en-US" altLang="zh-TW" dirty="0" smtClean="0"/>
              <a:t>-</a:t>
            </a:r>
            <a:r>
              <a:rPr lang="zh-TW" altLang="en-US" dirty="0" smtClean="0"/>
              <a:t>預設樣式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BS</a:t>
            </a:r>
            <a:r>
              <a:rPr lang="zh-TW" altLang="en-US" dirty="0" smtClean="0"/>
              <a:t>增強了許多樣式表現，任何 </a:t>
            </a:r>
            <a:r>
              <a:rPr lang="en-US" altLang="zh-TW" sz="2800" dirty="0">
                <a:solidFill>
                  <a:srgbClr val="FFC000"/>
                </a:solidFill>
              </a:rPr>
              <a:t>&lt;a&gt;, &lt;button&gt;, </a:t>
            </a:r>
            <a:r>
              <a:rPr lang="en-US" altLang="zh-TW" sz="2800" dirty="0" smtClean="0">
                <a:solidFill>
                  <a:srgbClr val="FFC000"/>
                </a:solidFill>
              </a:rPr>
              <a:t>&lt;input</a:t>
            </a:r>
            <a:r>
              <a:rPr lang="en-US" altLang="zh-TW" dirty="0"/>
              <a:t>&gt;</a:t>
            </a:r>
            <a:r>
              <a:rPr lang="zh-TW" altLang="en-US" dirty="0" smtClean="0"/>
              <a:t>標籤，新增了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btn</a:t>
            </a:r>
            <a:r>
              <a:rPr lang="zh-TW" altLang="en-US" dirty="0" smtClean="0"/>
              <a:t>系列的類別</a:t>
            </a:r>
            <a:endParaRPr lang="en-US" altLang="zh-TW" dirty="0" smtClean="0"/>
          </a:p>
          <a:p>
            <a:r>
              <a:rPr lang="zh-TW" altLang="en-US" dirty="0" smtClean="0"/>
              <a:t>預設的按鈕樣式，基本上與顏色設定相同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51</a:t>
            </a:fld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5609539" y="1793865"/>
            <a:ext cx="2943193" cy="4616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.btn .btn-{</a:t>
            </a:r>
            <a:r>
              <a:rPr lang="zh-TW" altLang="en-US" sz="24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顏色語意</a:t>
            </a:r>
            <a:r>
              <a:rPr lang="en-US" altLang="zh-TW" sz="24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endParaRPr lang="zh-TW" altLang="en-US" sz="24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869" y="3302622"/>
            <a:ext cx="6133848" cy="56666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58" y="2578195"/>
            <a:ext cx="5381575" cy="3405760"/>
          </a:xfrm>
          <a:prstGeom prst="rect">
            <a:avLst/>
          </a:prstGeom>
        </p:spPr>
      </p:pic>
      <p:sp>
        <p:nvSpPr>
          <p:cNvPr id="9" name="直線圖說文字 1 8"/>
          <p:cNvSpPr/>
          <p:nvPr/>
        </p:nvSpPr>
        <p:spPr>
          <a:xfrm>
            <a:off x="797522" y="3272589"/>
            <a:ext cx="4358869" cy="1560668"/>
          </a:xfrm>
          <a:prstGeom prst="borderCallout1">
            <a:avLst>
              <a:gd name="adj1" fmla="val 48668"/>
              <a:gd name="adj2" fmla="val 101131"/>
              <a:gd name="adj3" fmla="val 18648"/>
              <a:gd name="adj4" fmla="val 117661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057" y="4994215"/>
            <a:ext cx="4705350" cy="733425"/>
          </a:xfrm>
          <a:prstGeom prst="rect">
            <a:avLst/>
          </a:prstGeom>
        </p:spPr>
      </p:pic>
      <p:sp>
        <p:nvSpPr>
          <p:cNvPr id="11" name="直線圖說文字 1 10"/>
          <p:cNvSpPr/>
          <p:nvPr/>
        </p:nvSpPr>
        <p:spPr>
          <a:xfrm>
            <a:off x="784401" y="4941356"/>
            <a:ext cx="4358869" cy="786284"/>
          </a:xfrm>
          <a:prstGeom prst="borderCallout1">
            <a:avLst>
              <a:gd name="adj1" fmla="val 48668"/>
              <a:gd name="adj2" fmla="val 101131"/>
              <a:gd name="adj3" fmla="val 58869"/>
              <a:gd name="adj4" fmla="val 12302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8235724" y="6488668"/>
            <a:ext cx="39263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bootstrap\sample_BS_Format_btn.html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95855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Bootstrap </a:t>
            </a:r>
            <a:r>
              <a:rPr lang="zh-TW" altLang="en-US" dirty="0"/>
              <a:t>按鈕</a:t>
            </a:r>
            <a:r>
              <a:rPr lang="en-US" altLang="zh-TW" dirty="0" smtClean="0"/>
              <a:t>-</a:t>
            </a:r>
            <a:r>
              <a:rPr lang="zh-TW" altLang="en-US" dirty="0" smtClean="0"/>
              <a:t> 按鈕框線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BS</a:t>
            </a:r>
            <a:r>
              <a:rPr lang="zh-TW" altLang="en-US" dirty="0" smtClean="0"/>
              <a:t>也提供了按鈕框線樣式的設定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52</a:t>
            </a:fld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4597603" y="1156285"/>
            <a:ext cx="3388157" cy="4616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altLang="zh-TW" dirty="0" smtClean="0"/>
              <a:t> </a:t>
            </a:r>
            <a:r>
              <a:rPr lang="en-US" altLang="zh-TW" sz="24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btn-outline-{</a:t>
            </a:r>
            <a:r>
              <a:rPr lang="zh-TW" altLang="en-US" sz="24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顏色語意</a:t>
            </a:r>
            <a:r>
              <a:rPr lang="en-US" altLang="zh-TW" sz="24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endParaRPr lang="zh-TW" altLang="en-US" sz="24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162" y="2470039"/>
            <a:ext cx="4628851" cy="208502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t="6849"/>
          <a:stretch/>
        </p:blipFill>
        <p:spPr>
          <a:xfrm>
            <a:off x="1332357" y="5161392"/>
            <a:ext cx="7905750" cy="58559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235724" y="6488668"/>
            <a:ext cx="39263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bootstrap\sample_BS_Format_btn.html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513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Bootstrap </a:t>
            </a:r>
            <a:r>
              <a:rPr lang="zh-TW" altLang="en-US" dirty="0"/>
              <a:t>按鈕</a:t>
            </a:r>
            <a:r>
              <a:rPr lang="en-US" altLang="zh-TW" dirty="0" smtClean="0"/>
              <a:t>-</a:t>
            </a:r>
            <a:r>
              <a:rPr lang="zh-TW" altLang="en-US" dirty="0" smtClean="0"/>
              <a:t>按鈕大</a:t>
            </a:r>
            <a:r>
              <a:rPr lang="zh-TW" altLang="en-US" dirty="0"/>
              <a:t>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BS</a:t>
            </a:r>
            <a:r>
              <a:rPr lang="zh-TW" altLang="en-US" dirty="0" smtClean="0"/>
              <a:t>提供了三種樣式來定義按鈕的大小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53</a:t>
            </a:fld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5032025" y="1278111"/>
            <a:ext cx="1471904" cy="4616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.btn-large</a:t>
            </a:r>
            <a:endParaRPr lang="zh-TW" altLang="en-US" sz="24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607589" y="1278111"/>
            <a:ext cx="1471904" cy="4616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.btn-small</a:t>
            </a:r>
            <a:endParaRPr lang="zh-TW" altLang="en-US" sz="24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238155" y="1278110"/>
            <a:ext cx="1471904" cy="4616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.btn-mini</a:t>
            </a:r>
            <a:endParaRPr lang="zh-TW" altLang="en-US" sz="24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/>
          <a:srcRect t="11332"/>
          <a:stretch/>
        </p:blipFill>
        <p:spPr>
          <a:xfrm>
            <a:off x="3604674" y="2314429"/>
            <a:ext cx="3181350" cy="76855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300" y="3561381"/>
            <a:ext cx="7381875" cy="124777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235724" y="6488668"/>
            <a:ext cx="39263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bootstrap\sample_BS_Format_btn.html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080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Bootstrap </a:t>
            </a:r>
            <a:r>
              <a:rPr lang="zh-TW" altLang="en-US" dirty="0" smtClean="0"/>
              <a:t>按鈕 </a:t>
            </a:r>
            <a:r>
              <a:rPr lang="en-US" altLang="zh-TW" dirty="0" smtClean="0"/>
              <a:t>– Active / Disable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在</a:t>
            </a:r>
            <a:r>
              <a:rPr lang="en-US" altLang="zh-TW" dirty="0" smtClean="0"/>
              <a:t>BS</a:t>
            </a:r>
            <a:r>
              <a:rPr lang="zh-TW" altLang="en-US" dirty="0" smtClean="0"/>
              <a:t>當中，可設定按紐為作用中</a:t>
            </a:r>
            <a:r>
              <a:rPr lang="en-US" altLang="zh-TW" dirty="0" smtClean="0"/>
              <a:t>(Active)</a:t>
            </a:r>
            <a:r>
              <a:rPr lang="zh-TW" altLang="en-US" dirty="0" smtClean="0"/>
              <a:t>以及非作用中</a:t>
            </a:r>
            <a:r>
              <a:rPr lang="en-US" altLang="zh-TW" dirty="0" smtClean="0"/>
              <a:t>(Disable)</a:t>
            </a:r>
          </a:p>
          <a:p>
            <a:r>
              <a:rPr lang="zh-TW" altLang="en-US" dirty="0" smtClean="0"/>
              <a:t>作用中的按鈕，當滑鼠移到上面時，則圖示會變更，非作用中的則會顯示較淡的顏色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54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989" y="2349526"/>
            <a:ext cx="5826824" cy="217354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309" y="4779821"/>
            <a:ext cx="9408985" cy="108345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235724" y="6488668"/>
            <a:ext cx="39263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bootstrap\sample_BS_Format_btn.html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445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Bootstrap </a:t>
            </a:r>
            <a:r>
              <a:rPr lang="zh-TW" altLang="en-US" dirty="0" smtClean="0"/>
              <a:t>按鈕 </a:t>
            </a:r>
            <a:r>
              <a:rPr lang="en-US" altLang="zh-TW" dirty="0" smtClean="0"/>
              <a:t>- </a:t>
            </a:r>
            <a:r>
              <a:rPr lang="en-US" altLang="zh-TW" b="0" dirty="0"/>
              <a:t>Spinner Buttons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BS</a:t>
            </a:r>
            <a:r>
              <a:rPr lang="zh-TW" altLang="en-US" dirty="0" smtClean="0"/>
              <a:t>當中，提供了旋轉特效的類別，讓可直接加入按鈕使用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55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1" y="2215459"/>
            <a:ext cx="5442600" cy="337767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802" y="2907982"/>
            <a:ext cx="6019800" cy="120967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235724" y="6488668"/>
            <a:ext cx="39263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bootstrap\sample_BS_Format_btn.html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381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Bootstrap </a:t>
            </a:r>
            <a:r>
              <a:rPr lang="zh-TW" altLang="en-US" dirty="0" smtClean="0"/>
              <a:t>按鈕群組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在設計版面的時候，會需要將部分類似的按鈕設定為群組式的按鈕，這些按鈕可用一個</a:t>
            </a:r>
            <a:r>
              <a:rPr lang="en-US" altLang="zh-TW" dirty="0" smtClean="0"/>
              <a:t>div</a:t>
            </a:r>
            <a:r>
              <a:rPr lang="zh-TW" altLang="en-US" dirty="0" smtClean="0"/>
              <a:t>將他們包起來後，並設定類別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若我們要採用的是垂直的按鈕群組，則可使用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56</a:t>
            </a:fld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3591845" y="1659111"/>
            <a:ext cx="1810736" cy="4616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btn-group</a:t>
            </a:r>
            <a:endParaRPr lang="zh-TW" altLang="en-US" sz="24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599268" y="6484652"/>
            <a:ext cx="4592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bootstrap\sample_BS_Format_btn_group.html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035802" y="2352531"/>
            <a:ext cx="2750058" cy="4616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btn-group-vertical </a:t>
            </a:r>
            <a:endParaRPr lang="zh-TW" altLang="en-US" sz="24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268" y="4416845"/>
            <a:ext cx="3848100" cy="187642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3"/>
          <a:srcRect t="17540" r="10749" b="59124"/>
          <a:stretch/>
        </p:blipFill>
        <p:spPr>
          <a:xfrm>
            <a:off x="649605" y="3365913"/>
            <a:ext cx="5553075" cy="88919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3"/>
          <a:srcRect l="4287" t="67335" r="6463" b="5687"/>
          <a:stretch/>
        </p:blipFill>
        <p:spPr>
          <a:xfrm>
            <a:off x="6417944" y="3265979"/>
            <a:ext cx="5553075" cy="1027962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645" y="4759744"/>
            <a:ext cx="3200400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19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Bootstrap </a:t>
            </a:r>
            <a:r>
              <a:rPr lang="zh-TW" altLang="en-US" dirty="0"/>
              <a:t>按鈕群組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跟按鈕一樣，按鈕群組也可以設定按鈕的大小，共有三個等級，但都必須與</a:t>
            </a:r>
            <a:r>
              <a:rPr lang="en-US" altLang="zh-TW" dirty="0" smtClean="0"/>
              <a:t>.btn-group</a:t>
            </a:r>
            <a:r>
              <a:rPr lang="zh-TW" altLang="en-US" dirty="0" smtClean="0"/>
              <a:t>同時使用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57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279" y="4881224"/>
            <a:ext cx="8571262" cy="142169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84860" y="1765791"/>
            <a:ext cx="5590256" cy="120032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btn-group </a:t>
            </a:r>
            <a:r>
              <a:rPr lang="en-US" altLang="zh-TW" sz="24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btn-group-</a:t>
            </a:r>
            <a:r>
              <a:rPr lang="en-US" altLang="zh-TW" sz="2400" b="1" dirty="0" err="1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lg</a:t>
            </a:r>
            <a:r>
              <a:rPr lang="zh-TW" altLang="en-US" sz="24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大型按鈕</a:t>
            </a:r>
            <a:endParaRPr lang="en-US" altLang="zh-TW" sz="2400" b="1" dirty="0" smtClean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24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btn-group </a:t>
            </a:r>
            <a:r>
              <a:rPr lang="en-US" altLang="zh-TW" sz="24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btn-group-</a:t>
            </a:r>
            <a:r>
              <a:rPr lang="en-US" altLang="zh-TW" sz="2400" b="1" dirty="0" err="1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</a:t>
            </a:r>
            <a:r>
              <a:rPr lang="en-US" altLang="zh-TW" sz="24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zh-TW" altLang="en-US" sz="24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小型按鈕</a:t>
            </a:r>
            <a:endParaRPr lang="en-US" altLang="zh-TW" sz="2400" b="1" dirty="0" smtClean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24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btn-group</a:t>
            </a:r>
            <a:r>
              <a:rPr lang="zh-TW" altLang="en-US" sz="24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預設大小</a:t>
            </a:r>
            <a:endParaRPr lang="zh-TW" altLang="en-US" sz="24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472" y="3266447"/>
            <a:ext cx="6581775" cy="131445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599268" y="6484652"/>
            <a:ext cx="4592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bootstrap\sample_BS_Format_btn_group.html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353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表單元素</a:t>
            </a:r>
            <a:r>
              <a:rPr lang="en-US" altLang="zh-TW" dirty="0" smtClean="0"/>
              <a:t>4</a:t>
            </a:r>
            <a:r>
              <a:rPr lang="zh-TW" altLang="en-US" dirty="0" smtClean="0"/>
              <a:t> 按鈕元素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70713" y="1154944"/>
            <a:ext cx="5277892" cy="5083342"/>
          </a:xfrm>
        </p:spPr>
        <p:txBody>
          <a:bodyPr/>
          <a:lstStyle/>
          <a:p>
            <a:r>
              <a:rPr lang="zh-TW" altLang="en-US" dirty="0" smtClean="0"/>
              <a:t>延續上一個練習</a:t>
            </a:r>
            <a:endParaRPr lang="en-US" altLang="zh-TW" dirty="0" smtClean="0"/>
          </a:p>
          <a:p>
            <a:r>
              <a:rPr lang="zh-TW" altLang="en-US" dirty="0" smtClean="0"/>
              <a:t>請將表單最下方的按鈕修改成</a:t>
            </a:r>
            <a:r>
              <a:rPr lang="zh-TW" altLang="en-US" dirty="0"/>
              <a:t>如</a:t>
            </a:r>
            <a:r>
              <a:rPr lang="zh-TW" altLang="en-US" dirty="0" smtClean="0"/>
              <a:t>結果所示</a:t>
            </a:r>
            <a:endParaRPr lang="en-US" altLang="zh-TW" dirty="0" smtClean="0"/>
          </a:p>
          <a:p>
            <a:r>
              <a:rPr lang="zh-TW" altLang="en-US" dirty="0" smtClean="0"/>
              <a:t>請用</a:t>
            </a:r>
            <a:r>
              <a:rPr lang="en-US" altLang="zh-TW" dirty="0" smtClean="0"/>
              <a:t>button</a:t>
            </a:r>
            <a:r>
              <a:rPr lang="zh-TW" altLang="en-US" dirty="0" smtClean="0"/>
              <a:t>元素完成這個練習</a:t>
            </a:r>
            <a:endParaRPr lang="en-US" altLang="zh-TW" dirty="0" smtClean="0"/>
          </a:p>
          <a:p>
            <a:r>
              <a:rPr lang="zh-TW" altLang="en-US" dirty="0" smtClean="0"/>
              <a:t>三個按鈕</a:t>
            </a:r>
            <a:r>
              <a:rPr lang="zh-TW" altLang="en-US" dirty="0"/>
              <a:t>以</a:t>
            </a:r>
            <a:r>
              <a:rPr lang="zh-TW" altLang="en-US" dirty="0" smtClean="0"/>
              <a:t>群組的方式呈現</a:t>
            </a:r>
            <a:endParaRPr lang="en-US" altLang="zh-TW" dirty="0" smtClean="0"/>
          </a:p>
          <a:p>
            <a:r>
              <a:rPr lang="zh-TW" altLang="en-US" dirty="0" smtClean="0"/>
              <a:t>第三</a:t>
            </a:r>
            <a:r>
              <a:rPr lang="zh-TW" altLang="en-US" dirty="0"/>
              <a:t>顆</a:t>
            </a:r>
            <a:r>
              <a:rPr lang="zh-TW" altLang="en-US" dirty="0" smtClean="0"/>
              <a:t>按鈕預設為沒有作用的按鈕</a:t>
            </a:r>
            <a:endParaRPr lang="en-US" altLang="zh-TW" dirty="0" smtClean="0"/>
          </a:p>
          <a:p>
            <a:r>
              <a:rPr lang="zh-TW" altLang="en-US" dirty="0" smtClean="0"/>
              <a:t>請注意上方的</a:t>
            </a:r>
            <a:r>
              <a:rPr lang="en-US" altLang="zh-TW" dirty="0" smtClean="0"/>
              <a:t>check box</a:t>
            </a:r>
            <a:r>
              <a:rPr lang="zh-TW" altLang="en-US" dirty="0" smtClean="0"/>
              <a:t>與下面按鈕的排列方式，都是在畫面的正中間</a:t>
            </a:r>
            <a:r>
              <a:rPr lang="en-US" altLang="zh-TW" dirty="0" smtClean="0"/>
              <a:t>(</a:t>
            </a:r>
            <a:r>
              <a:rPr lang="zh-TW" altLang="en-US" dirty="0" smtClean="0"/>
              <a:t>提示：應用</a:t>
            </a:r>
            <a:r>
              <a:rPr lang="en-US" altLang="zh-TW" dirty="0" smtClean="0"/>
              <a:t>row</a:t>
            </a:r>
            <a:r>
              <a:rPr lang="zh-TW" altLang="en-US" dirty="0" smtClean="0"/>
              <a:t>與</a:t>
            </a:r>
            <a:r>
              <a:rPr lang="en-US" altLang="zh-TW" dirty="0" smtClean="0"/>
              <a:t>col</a:t>
            </a:r>
            <a:r>
              <a:rPr lang="zh-TW" altLang="en-US" dirty="0" smtClean="0"/>
              <a:t>設定進行排列</a:t>
            </a:r>
            <a:r>
              <a:rPr lang="en-US" altLang="zh-TW" dirty="0" smtClean="0"/>
              <a:t>(</a:t>
            </a:r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58</a:t>
            </a:fld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9983190" y="6488668"/>
            <a:ext cx="2208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HW_BS_Form</a:t>
            </a:r>
            <a:r>
              <a:rPr lang="zh-TW" altLang="en-US" dirty="0" smtClean="0"/>
              <a:t>_</a:t>
            </a:r>
            <a:r>
              <a:rPr lang="en-US" altLang="zh-TW" dirty="0" smtClean="0"/>
              <a:t>4</a:t>
            </a:r>
            <a:r>
              <a:rPr lang="zh-TW" altLang="en-US" dirty="0" smtClean="0"/>
              <a:t>.html</a:t>
            </a:r>
            <a:endParaRPr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663" y="2071394"/>
            <a:ext cx="6017316" cy="285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0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表單的運作方式</a:t>
            </a:r>
            <a:endParaRPr lang="zh-TW" altLang="en-US" dirty="0"/>
          </a:p>
        </p:txBody>
      </p:sp>
      <p:pic>
        <p:nvPicPr>
          <p:cNvPr id="6" name="內容版面配置區 5" descr="Cloud Server PNG Transparent Images | PNG All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762" y="612346"/>
            <a:ext cx="2029456" cy="2029456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6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14" y="1710613"/>
            <a:ext cx="2329328" cy="2372463"/>
          </a:xfrm>
          <a:prstGeom prst="rect">
            <a:avLst/>
          </a:prstGeom>
        </p:spPr>
      </p:pic>
      <p:pic>
        <p:nvPicPr>
          <p:cNvPr id="7" name="圖片 6" descr="自然語言處理 | 幣圖誌Bituzi - 挑戰市場規則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128" y="714161"/>
            <a:ext cx="2299523" cy="1723149"/>
          </a:xfrm>
          <a:prstGeom prst="rect">
            <a:avLst/>
          </a:prstGeom>
        </p:spPr>
      </p:pic>
      <p:pic>
        <p:nvPicPr>
          <p:cNvPr id="10" name="圖片 9" descr="search engine roundtable wordle | Search Engine Roundtable s… | Flickr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194" y="4620814"/>
            <a:ext cx="3221216" cy="1726572"/>
          </a:xfrm>
          <a:prstGeom prst="rect">
            <a:avLst/>
          </a:prstGeom>
        </p:spPr>
      </p:pic>
      <p:cxnSp>
        <p:nvCxnSpPr>
          <p:cNvPr id="12" name="弧形接點 11"/>
          <p:cNvCxnSpPr/>
          <p:nvPr/>
        </p:nvCxnSpPr>
        <p:spPr>
          <a:xfrm flipV="1">
            <a:off x="3128400" y="1515859"/>
            <a:ext cx="1630494" cy="1109130"/>
          </a:xfrm>
          <a:prstGeom prst="curvedConnector3">
            <a:avLst/>
          </a:prstGeom>
          <a:ln w="920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弧形接點 19"/>
          <p:cNvCxnSpPr/>
          <p:nvPr/>
        </p:nvCxnSpPr>
        <p:spPr>
          <a:xfrm rot="5400000">
            <a:off x="6699468" y="3059901"/>
            <a:ext cx="1417973" cy="1294872"/>
          </a:xfrm>
          <a:prstGeom prst="curvedConnector3">
            <a:avLst>
              <a:gd name="adj1" fmla="val 50000"/>
            </a:avLst>
          </a:prstGeom>
          <a:ln w="920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群組 29"/>
          <p:cNvGrpSpPr/>
          <p:nvPr/>
        </p:nvGrpSpPr>
        <p:grpSpPr>
          <a:xfrm>
            <a:off x="3359893" y="2299855"/>
            <a:ext cx="1835562" cy="1402351"/>
            <a:chOff x="3359893" y="2299855"/>
            <a:chExt cx="1516907" cy="1402351"/>
          </a:xfrm>
        </p:grpSpPr>
        <p:sp>
          <p:nvSpPr>
            <p:cNvPr id="13" name="文字方塊 12"/>
            <p:cNvSpPr txBox="1"/>
            <p:nvPr/>
          </p:nvSpPr>
          <p:spPr>
            <a:xfrm>
              <a:off x="3359893" y="2624988"/>
              <a:ext cx="151690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表單送出資料後，透過前端的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程式</a:t>
              </a:r>
              <a:r>
                <a:rPr lang="zh-TW" altLang="en-US" sz="1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，例如</a:t>
              </a:r>
              <a:r>
                <a:rPr lang="en-US" altLang="zh-TW" sz="1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:JavaScript</a:t>
              </a:r>
              <a:r>
                <a:rPr lang="zh-TW" altLang="en-US" sz="1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，將資料送到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伺服器</a:t>
              </a:r>
            </a:p>
          </p:txBody>
        </p:sp>
        <p:sp>
          <p:nvSpPr>
            <p:cNvPr id="29" name="橢圓 28"/>
            <p:cNvSpPr/>
            <p:nvPr/>
          </p:nvSpPr>
          <p:spPr>
            <a:xfrm>
              <a:off x="3870929" y="2299855"/>
              <a:ext cx="336312" cy="28403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b="1" dirty="0" smtClean="0"/>
                <a:t>1</a:t>
              </a:r>
              <a:endParaRPr lang="zh-TW" altLang="en-US" sz="1600" b="1" dirty="0"/>
            </a:p>
          </p:txBody>
        </p:sp>
      </p:grpSp>
      <p:grpSp>
        <p:nvGrpSpPr>
          <p:cNvPr id="37" name="群組 36"/>
          <p:cNvGrpSpPr/>
          <p:nvPr/>
        </p:nvGrpSpPr>
        <p:grpSpPr>
          <a:xfrm>
            <a:off x="9638758" y="812236"/>
            <a:ext cx="1565398" cy="1407245"/>
            <a:chOff x="9545948" y="524305"/>
            <a:chExt cx="1565398" cy="1407245"/>
          </a:xfrm>
        </p:grpSpPr>
        <p:sp>
          <p:nvSpPr>
            <p:cNvPr id="19" name="文字方塊 18"/>
            <p:cNvSpPr txBox="1"/>
            <p:nvPr/>
          </p:nvSpPr>
          <p:spPr>
            <a:xfrm>
              <a:off x="9545948" y="854332"/>
              <a:ext cx="156539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伺服器透過程式語言</a:t>
              </a:r>
              <a:r>
                <a:rPr lang="en-US" altLang="zh-TW" sz="1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例如： </a:t>
              </a:r>
              <a:r>
                <a:rPr lang="en-US" altLang="zh-TW" sz="1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PHP</a:t>
              </a:r>
              <a:r>
                <a:rPr lang="zh-TW" altLang="en-US" sz="1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、</a:t>
              </a:r>
              <a:r>
                <a:rPr lang="en-US" altLang="zh-TW" sz="1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Java…</a:t>
              </a:r>
              <a:r>
                <a:rPr lang="zh-TW" altLang="en-US" sz="1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處理資料</a:t>
              </a:r>
              <a:endPara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2" name="橢圓 31"/>
            <p:cNvSpPr/>
            <p:nvPr/>
          </p:nvSpPr>
          <p:spPr>
            <a:xfrm>
              <a:off x="10160491" y="524305"/>
              <a:ext cx="336312" cy="28403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b="1" dirty="0" smtClean="0"/>
                <a:t>2</a:t>
              </a:r>
              <a:endParaRPr lang="zh-TW" altLang="en-US" sz="1600" b="1" dirty="0"/>
            </a:p>
          </p:txBody>
        </p:sp>
      </p:grpSp>
      <p:grpSp>
        <p:nvGrpSpPr>
          <p:cNvPr id="38" name="群組 37"/>
          <p:cNvGrpSpPr/>
          <p:nvPr/>
        </p:nvGrpSpPr>
        <p:grpSpPr>
          <a:xfrm>
            <a:off x="8055889" y="4541141"/>
            <a:ext cx="2401716" cy="1495020"/>
            <a:chOff x="9060873" y="4478796"/>
            <a:chExt cx="2401716" cy="1495020"/>
          </a:xfrm>
        </p:grpSpPr>
        <p:sp>
          <p:nvSpPr>
            <p:cNvPr id="28" name="文字方塊 27"/>
            <p:cNvSpPr txBox="1"/>
            <p:nvPr/>
          </p:nvSpPr>
          <p:spPr>
            <a:xfrm>
              <a:off x="9060873" y="4896598"/>
              <a:ext cx="240171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伺服器將處裡過後的資料，回傳至前端，前端根據資料，繪製新的頁面，顯示在瀏覽器上。</a:t>
              </a:r>
              <a:endPara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" name="橢圓 32"/>
            <p:cNvSpPr/>
            <p:nvPr/>
          </p:nvSpPr>
          <p:spPr>
            <a:xfrm>
              <a:off x="10093575" y="4478796"/>
              <a:ext cx="336312" cy="28403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b="1" dirty="0" smtClean="0"/>
                <a:t>3</a:t>
              </a:r>
              <a:endParaRPr lang="zh-TW" alt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721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表單結構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4341" y="1278111"/>
            <a:ext cx="6215841" cy="5024804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&lt;form&gt;</a:t>
            </a:r>
            <a:r>
              <a:rPr lang="zh-TW" altLang="en-US" dirty="0" smtClean="0"/>
              <a:t>所有的表單控制項目，都被包在</a:t>
            </a:r>
            <a:r>
              <a:rPr lang="en-US" altLang="zh-TW" dirty="0" smtClean="0"/>
              <a:t>&lt;form&gt;</a:t>
            </a:r>
            <a:r>
              <a:rPr lang="zh-TW" altLang="en-US" dirty="0" smtClean="0"/>
              <a:t>元素內</a:t>
            </a:r>
            <a:endParaRPr lang="en-US" altLang="zh-TW" dirty="0" smtClean="0"/>
          </a:p>
          <a:p>
            <a:r>
              <a:rPr lang="zh-TW" altLang="en-US" dirty="0" smtClean="0"/>
              <a:t>這元素帶有兩個屬性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action</a:t>
            </a:r>
            <a:r>
              <a:rPr lang="zh-TW" altLang="en-US" dirty="0" smtClean="0"/>
              <a:t>：他的值是伺服器上等待接收送出資訊的網頁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method</a:t>
            </a:r>
            <a:r>
              <a:rPr lang="zh-TW" altLang="en-US" dirty="0" smtClean="0"/>
              <a:t>：表單取得資料的方法</a:t>
            </a:r>
            <a:r>
              <a:rPr lang="en-US" altLang="zh-TW" dirty="0" smtClean="0"/>
              <a:t>(get / post)</a:t>
            </a:r>
          </a:p>
          <a:p>
            <a:pPr lvl="2"/>
            <a:r>
              <a:rPr lang="en-US" altLang="zh-TW" dirty="0" smtClean="0"/>
              <a:t>get </a:t>
            </a:r>
            <a:r>
              <a:rPr lang="zh-TW" altLang="en-US" dirty="0" smtClean="0"/>
              <a:t>方法，表單值會被加到</a:t>
            </a:r>
            <a:r>
              <a:rPr lang="en-US" altLang="zh-TW" dirty="0" err="1" smtClean="0"/>
              <a:t>url</a:t>
            </a:r>
            <a:r>
              <a:rPr lang="zh-TW" altLang="en-US" dirty="0" smtClean="0"/>
              <a:t>的尾端</a:t>
            </a:r>
            <a:endParaRPr lang="en-US" altLang="zh-TW" dirty="0" smtClean="0"/>
          </a:p>
          <a:p>
            <a:pPr lvl="3"/>
            <a:r>
              <a:rPr lang="zh-TW" altLang="en-US" dirty="0" smtClean="0"/>
              <a:t>多適用於短表單</a:t>
            </a:r>
            <a:r>
              <a:rPr lang="en-US" altLang="zh-TW" dirty="0" smtClean="0"/>
              <a:t>(</a:t>
            </a:r>
            <a:r>
              <a:rPr lang="zh-TW" altLang="en-US" dirty="0" smtClean="0"/>
              <a:t>例如</a:t>
            </a:r>
            <a:r>
              <a:rPr lang="en-US" altLang="zh-TW" dirty="0" smtClean="0"/>
              <a:t>:</a:t>
            </a:r>
            <a:r>
              <a:rPr lang="zh-TW" altLang="en-US" dirty="0" smtClean="0"/>
              <a:t>搜尋框</a:t>
            </a:r>
            <a:r>
              <a:rPr lang="en-US" altLang="zh-TW" dirty="0" smtClean="0"/>
              <a:t>)</a:t>
            </a:r>
          </a:p>
          <a:p>
            <a:pPr lvl="3"/>
            <a:r>
              <a:rPr lang="zh-TW" altLang="en-US" dirty="0" smtClean="0"/>
              <a:t>單純從伺服器取得資料時適用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post</a:t>
            </a:r>
            <a:r>
              <a:rPr lang="zh-TW" altLang="en-US" dirty="0" smtClean="0"/>
              <a:t>方法：表單資料會透過</a:t>
            </a:r>
            <a:r>
              <a:rPr lang="en-US" altLang="zh-TW" dirty="0" smtClean="0"/>
              <a:t>http</a:t>
            </a:r>
            <a:r>
              <a:rPr lang="zh-TW" altLang="en-US" dirty="0" smtClean="0"/>
              <a:t>標頭傳輸。</a:t>
            </a:r>
            <a:endParaRPr lang="en-US" altLang="zh-TW" dirty="0" smtClean="0"/>
          </a:p>
          <a:p>
            <a:pPr lvl="3"/>
            <a:r>
              <a:rPr lang="zh-TW" altLang="en-US" dirty="0" smtClean="0"/>
              <a:t>允許上傳檔案</a:t>
            </a:r>
            <a:endParaRPr lang="en-US" altLang="zh-TW" dirty="0" smtClean="0"/>
          </a:p>
          <a:p>
            <a:pPr lvl="3"/>
            <a:r>
              <a:rPr lang="zh-TW" altLang="en-US" dirty="0" smtClean="0"/>
              <a:t>表單內容很長</a:t>
            </a:r>
            <a:endParaRPr lang="en-US" altLang="zh-TW" dirty="0" smtClean="0"/>
          </a:p>
          <a:p>
            <a:pPr lvl="3"/>
            <a:r>
              <a:rPr lang="zh-TW" altLang="en-US" dirty="0" smtClean="0"/>
              <a:t>包含敏感資料地的時候</a:t>
            </a:r>
            <a:endParaRPr lang="en-US" altLang="zh-TW" dirty="0" smtClean="0"/>
          </a:p>
          <a:p>
            <a:pPr lvl="3"/>
            <a:r>
              <a:rPr lang="zh-TW" altLang="en-US" dirty="0" smtClean="0"/>
              <a:t>要將資料存放到伺服器時適用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7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15334" t="13910" r="4346" b="18182"/>
          <a:stretch/>
        </p:blipFill>
        <p:spPr>
          <a:xfrm>
            <a:off x="6707193" y="2729367"/>
            <a:ext cx="5158671" cy="239938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262909" y="6473857"/>
            <a:ext cx="1918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sample_form.html</a:t>
            </a:r>
          </a:p>
        </p:txBody>
      </p:sp>
    </p:spTree>
    <p:extLst>
      <p:ext uri="{BB962C8B-B14F-4D97-AF65-F5344CB8AC3E}">
        <p14:creationId xmlns:p14="http://schemas.microsoft.com/office/powerpoint/2010/main" val="148005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表單結構</a:t>
            </a:r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434341" y="1278110"/>
            <a:ext cx="11202924" cy="5433709"/>
          </a:xfrm>
        </p:spPr>
        <p:txBody>
          <a:bodyPr>
            <a:normAutofit/>
          </a:bodyPr>
          <a:lstStyle/>
          <a:p>
            <a:endParaRPr lang="en-US" altLang="zh-TW" dirty="0" smtClean="0"/>
          </a:p>
          <a:p>
            <a:r>
              <a:rPr lang="zh-TW" altLang="en-US" dirty="0" smtClean="0"/>
              <a:t>在</a:t>
            </a:r>
            <a:r>
              <a:rPr lang="zh-TW" altLang="en-US" dirty="0"/>
              <a:t>文件中可設定多個表單</a:t>
            </a:r>
            <a:r>
              <a:rPr lang="en-US" altLang="zh-TW" dirty="0"/>
              <a:t>, </a:t>
            </a:r>
            <a:r>
              <a:rPr lang="zh-TW" altLang="en-US" dirty="0"/>
              <a:t>但是不能做巢狀的表單</a:t>
            </a:r>
            <a:r>
              <a:rPr lang="en-US" altLang="zh-TW" dirty="0"/>
              <a:t>, </a:t>
            </a:r>
            <a:r>
              <a:rPr lang="zh-TW" altLang="en-US" dirty="0"/>
              <a:t>也就是不能在 </a:t>
            </a:r>
            <a:r>
              <a:rPr lang="en-US" altLang="zh-TW" dirty="0"/>
              <a:t>&lt;form&gt; </a:t>
            </a:r>
            <a:r>
              <a:rPr lang="zh-TW" altLang="en-US" dirty="0"/>
              <a:t>標籤中加入第二個 </a:t>
            </a:r>
            <a:r>
              <a:rPr lang="en-US" altLang="zh-TW" dirty="0"/>
              <a:t>&lt;form&gt; </a:t>
            </a:r>
            <a:r>
              <a:rPr lang="zh-TW" altLang="en-US" dirty="0"/>
              <a:t>標籤。以下先介紹如何設計表單中的欄位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0"/>
            <a:r>
              <a:rPr lang="zh-TW" altLang="en-US" dirty="0" smtClean="0"/>
              <a:t>表單的建立包含下列兩個部分：</a:t>
            </a:r>
          </a:p>
          <a:p>
            <a:pPr marL="857250" lvl="2" indent="-457200">
              <a:buFont typeface="+mj-lt"/>
              <a:buAutoNum type="arabicPeriod"/>
            </a:pPr>
            <a:r>
              <a:rPr lang="zh-TW" altLang="en-US" sz="1800" b="1" dirty="0" smtClean="0"/>
              <a:t>使用 </a:t>
            </a:r>
            <a:r>
              <a:rPr lang="en-US" altLang="zh-TW" sz="1800" b="1" dirty="0" smtClean="0">
                <a:solidFill>
                  <a:srgbClr val="FF0000"/>
                </a:solidFill>
              </a:rPr>
              <a:t>&lt;form&gt; </a:t>
            </a:r>
            <a:r>
              <a:rPr lang="zh-TW" altLang="en-US" sz="1800" b="1" dirty="0" smtClean="0"/>
              <a:t>和 </a:t>
            </a:r>
            <a:r>
              <a:rPr lang="en-US" altLang="zh-TW" sz="1800" b="1" dirty="0" smtClean="0">
                <a:solidFill>
                  <a:srgbClr val="FF0000"/>
                </a:solidFill>
              </a:rPr>
              <a:t>&lt;input&gt; </a:t>
            </a:r>
            <a:r>
              <a:rPr lang="zh-TW" altLang="en-US" sz="1800" b="1" dirty="0" smtClean="0"/>
              <a:t>元素</a:t>
            </a:r>
            <a:r>
              <a:rPr lang="zh-TW" altLang="en-US" sz="1800" dirty="0" smtClean="0"/>
              <a:t>撰寫表單的介面，例如單行文字方塊、選擇鈕、核取方塊等。</a:t>
            </a:r>
          </a:p>
          <a:p>
            <a:pPr marL="857250" lvl="2" indent="-457200">
              <a:buFont typeface="+mj-lt"/>
              <a:buAutoNum type="arabicPeriod"/>
            </a:pPr>
            <a:r>
              <a:rPr lang="zh-TW" altLang="en-US" sz="1800" dirty="0" smtClean="0"/>
              <a:t>撰寫表單的處理程式，也就是表單的後端處理，例如將表單資料傳送到電子郵件地址、寫入檔案、寫入資料庫或進行查詢等。</a:t>
            </a:r>
            <a:endParaRPr lang="en-US" altLang="zh-TW" sz="1800" dirty="0" smtClean="0"/>
          </a:p>
          <a:p>
            <a:pPr lvl="1"/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02356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表單控制標籤</a:t>
            </a:r>
            <a:r>
              <a:rPr lang="en-US" altLang="zh-TW" dirty="0" smtClean="0"/>
              <a:t>&lt;label&gt;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&lt;label&gt;</a:t>
            </a:r>
            <a:r>
              <a:rPr lang="zh-TW" altLang="en-US" dirty="0" smtClean="0"/>
              <a:t>的應用分以下兩種</a:t>
            </a:r>
            <a:endParaRPr lang="en-US" altLang="zh-TW" dirty="0" smtClean="0"/>
          </a:p>
          <a:p>
            <a:pPr lvl="1"/>
            <a:r>
              <a:rPr lang="zh-TW" altLang="en-US" dirty="0"/>
              <a:t>將</a:t>
            </a:r>
            <a:r>
              <a:rPr lang="zh-TW" altLang="en-US" dirty="0" smtClean="0"/>
              <a:t>文字敘述與表單輸入欄位包圍起來</a:t>
            </a:r>
            <a:r>
              <a:rPr lang="en-US" altLang="zh-TW" dirty="0" smtClean="0"/>
              <a:t>(</a:t>
            </a:r>
            <a:r>
              <a:rPr lang="zh-TW" altLang="en-US" dirty="0" smtClean="0"/>
              <a:t>建議還是一對一比較保險，以免錯亂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獨立與表單之外，使用</a:t>
            </a:r>
            <a:r>
              <a:rPr lang="en-US" altLang="zh-TW" sz="2800" dirty="0" smtClean="0">
                <a:solidFill>
                  <a:srgbClr val="FFFF00"/>
                </a:solidFill>
              </a:rPr>
              <a:t>for</a:t>
            </a:r>
            <a:r>
              <a:rPr lang="zh-TW" altLang="en-US" dirty="0" smtClean="0"/>
              <a:t>屬性，來表示要代表的是哪個控制項</a:t>
            </a:r>
            <a:endParaRPr lang="en-US" altLang="zh-TW" dirty="0" smtClean="0"/>
          </a:p>
          <a:p>
            <a:r>
              <a:rPr lang="en-US" altLang="zh-TW" dirty="0" smtClean="0"/>
              <a:t>for</a:t>
            </a:r>
            <a:r>
              <a:rPr lang="zh-TW" altLang="en-US" dirty="0" smtClean="0"/>
              <a:t>的項目標明該標籤屬於哪個控制項，在控制項當中，用</a:t>
            </a:r>
            <a:r>
              <a:rPr lang="en-US" altLang="zh-TW" sz="2800" dirty="0" smtClean="0">
                <a:solidFill>
                  <a:srgbClr val="FFFF00"/>
                </a:solidFill>
              </a:rPr>
              <a:t>id</a:t>
            </a:r>
            <a:r>
              <a:rPr lang="zh-TW" altLang="en-US" dirty="0" smtClean="0"/>
              <a:t>定義對應的標籤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9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15334" t="13910" r="4346" b="18182"/>
          <a:stretch/>
        </p:blipFill>
        <p:spPr>
          <a:xfrm>
            <a:off x="1206938" y="3810873"/>
            <a:ext cx="5158671" cy="239938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262909" y="6473857"/>
            <a:ext cx="1918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sample_form.html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775" y="3366853"/>
            <a:ext cx="2778911" cy="328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7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_rels/them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NPUST_2019">
  <a:themeElements>
    <a:clrScheme name="自訂 2">
      <a:dk1>
        <a:sysClr val="windowText" lastClr="000000"/>
      </a:dk1>
      <a:lt1>
        <a:sysClr val="window" lastClr="FFFFFF"/>
      </a:lt1>
      <a:dk2>
        <a:srgbClr val="666699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F00"/>
      </a:hlink>
      <a:folHlink>
        <a:srgbClr val="FFFF00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頹漬風材質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67000"/>
                <a:shade val="65000"/>
              </a:schemeClr>
              <a:schemeClr val="phClr">
                <a:tint val="10000"/>
                <a:satMod val="130000"/>
              </a:schemeClr>
            </a:duotone>
          </a:blip>
          <a:tile tx="0" ty="0" sx="60000" sy="59000" flip="none" algn="b"/>
        </a:blip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15000"/>
              </a:schemeClr>
              <a:schemeClr val="phClr">
                <a:tint val="34000"/>
              </a:schemeClr>
            </a:duotone>
          </a:blip>
          <a:tile tx="0" ty="0" sx="60000" sy="59000" flip="none" algn="b"/>
        </a:blipFill>
      </a:fillStyleLst>
      <a:lnStyleLst>
        <a:ln w="6350" cap="flat" cmpd="sng" algn="ctr">
          <a:solidFill>
            <a:schemeClr val="phClr">
              <a:tint val="7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_2019" id="{9FA39091-8FBF-4D64-846A-E4D8EFF8957B}" vid="{32003292-1F11-406F-A0CD-26110C7BAF95}"/>
    </a:ext>
  </a:extLst>
</a:theme>
</file>

<file path=ppt/theme/theme10.xml><?xml version="1.0" encoding="utf-8"?>
<a:theme xmlns:a="http://schemas.openxmlformats.org/drawingml/2006/main" name="1_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1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PUST2018">
  <a:themeElements>
    <a:clrScheme name="自訂 3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FFFF00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2018" id="{8C631C9E-9761-4F9B-B38D-BADB8D6CC0FA}" vid="{87D34A70-DE80-40E8-94D4-484C090D7611}"/>
    </a:ext>
  </a:extLst>
</a:theme>
</file>

<file path=ppt/theme/theme3.xml><?xml version="1.0" encoding="utf-8"?>
<a:theme xmlns:a="http://schemas.openxmlformats.org/drawingml/2006/main" name="1_NPUST_2018">
  <a:themeElements>
    <a:clrScheme name="自訂 5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FFFF00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_2018" id="{65799B6B-FE42-4BC5-A816-FFBEFC74E52F}" vid="{6F9562A9-8340-4810-A4E5-2347D3B7C2F4}"/>
    </a:ext>
  </a:extLst>
</a:theme>
</file>

<file path=ppt/theme/theme4.xml><?xml version="1.0" encoding="utf-8"?>
<a:theme xmlns:a="http://schemas.openxmlformats.org/drawingml/2006/main" name="1_NPUST_201811">
  <a:themeElements>
    <a:clrScheme name="天體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_201811" id="{0724B4A6-389F-4B0F-A476-D3B570B07B03}" vid="{C6EEEB16-60BF-46AD-9014-7BBBF16084BD}"/>
    </a:ext>
  </a:extLst>
</a:theme>
</file>

<file path=ppt/theme/theme5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6.xml><?xml version="1.0" encoding="utf-8"?>
<a:theme xmlns:a="http://schemas.openxmlformats.org/drawingml/2006/main" name="NPUST_2019_Bootstrap">
  <a:themeElements>
    <a:clrScheme name="自訂 6">
      <a:dk1>
        <a:srgbClr val="660033"/>
      </a:dk1>
      <a:lt1>
        <a:srgbClr val="F8F8F8"/>
      </a:lt1>
      <a:dk2>
        <a:srgbClr val="552579"/>
      </a:dk2>
      <a:lt2>
        <a:srgbClr val="DEC9EE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2CC"/>
      </a:hlink>
      <a:folHlink>
        <a:srgbClr val="FFF2CC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頹漬風材質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67000"/>
                <a:shade val="65000"/>
              </a:schemeClr>
              <a:schemeClr val="phClr">
                <a:tint val="10000"/>
                <a:satMod val="130000"/>
              </a:schemeClr>
            </a:duotone>
          </a:blip>
          <a:tile tx="0" ty="0" sx="60000" sy="59000" flip="none" algn="b"/>
        </a:blip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15000"/>
              </a:schemeClr>
              <a:schemeClr val="phClr">
                <a:tint val="34000"/>
              </a:schemeClr>
            </a:duotone>
          </a:blip>
          <a:tile tx="0" ty="0" sx="60000" sy="59000" flip="none" algn="b"/>
        </a:blipFill>
      </a:fillStyleLst>
      <a:lnStyleLst>
        <a:ln w="6350" cap="flat" cmpd="sng" algn="ctr">
          <a:solidFill>
            <a:schemeClr val="phClr">
              <a:tint val="7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_2019_Bootstrap" id="{21C199F9-8FD9-4061-A5CA-9C66DD83C45F}" vid="{0D5CA87A-89A9-4F48-B8E8-64792D51FE1B}"/>
    </a:ext>
  </a:extLst>
</a:theme>
</file>

<file path=ppt/theme/theme7.xml><?xml version="1.0" encoding="utf-8"?>
<a:theme xmlns:a="http://schemas.openxmlformats.org/drawingml/2006/main" name="2_NPUST2018">
  <a:themeElements>
    <a:clrScheme name="自訂 3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FFFF00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2018" id="{8C631C9E-9761-4F9B-B38D-BADB8D6CC0FA}" vid="{87D34A70-DE80-40E8-94D4-484C090D7611}"/>
    </a:ext>
  </a:extLst>
</a:theme>
</file>

<file path=ppt/theme/theme8.xml><?xml version="1.0" encoding="utf-8"?>
<a:theme xmlns:a="http://schemas.openxmlformats.org/drawingml/2006/main" name="2_NPUST_2018">
  <a:themeElements>
    <a:clrScheme name="自訂 5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FFFF00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_2018" id="{65799B6B-FE42-4BC5-A816-FFBEFC74E52F}" vid="{6F9562A9-8340-4810-A4E5-2347D3B7C2F4}"/>
    </a:ext>
  </a:extLst>
</a:theme>
</file>

<file path=ppt/theme/theme9.xml><?xml version="1.0" encoding="utf-8"?>
<a:theme xmlns:a="http://schemas.openxmlformats.org/drawingml/2006/main" name="2_NPUST_201811">
  <a:themeElements>
    <a:clrScheme name="天體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_201811" id="{0724B4A6-389F-4B0F-A476-D3B570B07B03}" vid="{C6EEEB16-60BF-46AD-9014-7BBBF16084B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NPUST_2019</Template>
  <TotalTime>16070</TotalTime>
  <Words>3216</Words>
  <Application>Microsoft Office PowerPoint</Application>
  <PresentationFormat>寬螢幕</PresentationFormat>
  <Paragraphs>352</Paragraphs>
  <Slides>58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10</vt:i4>
      </vt:variant>
      <vt:variant>
        <vt:lpstr>投影片標題</vt:lpstr>
      </vt:variant>
      <vt:variant>
        <vt:i4>58</vt:i4>
      </vt:variant>
    </vt:vector>
  </HeadingPairs>
  <TitlesOfParts>
    <vt:vector size="75" baseType="lpstr">
      <vt:lpstr>微軟正黑體</vt:lpstr>
      <vt:lpstr>新細明體</vt:lpstr>
      <vt:lpstr>Arial</vt:lpstr>
      <vt:lpstr>Arial Black</vt:lpstr>
      <vt:lpstr>Bookman Old Style</vt:lpstr>
      <vt:lpstr>Calibri</vt:lpstr>
      <vt:lpstr>Rockwell</vt:lpstr>
      <vt:lpstr>NPUST_2019</vt:lpstr>
      <vt:lpstr>1_NPUST2018</vt:lpstr>
      <vt:lpstr>1_NPUST_2018</vt:lpstr>
      <vt:lpstr>1_NPUST_201811</vt:lpstr>
      <vt:lpstr>Damask</vt:lpstr>
      <vt:lpstr>NPUST_2019_Bootstrap</vt:lpstr>
      <vt:lpstr>2_NPUST2018</vt:lpstr>
      <vt:lpstr>2_NPUST_2018</vt:lpstr>
      <vt:lpstr>2_NPUST_201811</vt:lpstr>
      <vt:lpstr>1_Damask</vt:lpstr>
      <vt:lpstr>Bootstrap 表單元素</vt:lpstr>
      <vt:lpstr>表單元素</vt:lpstr>
      <vt:lpstr>表單控制項目</vt:lpstr>
      <vt:lpstr>表單控制項目</vt:lpstr>
      <vt:lpstr>更多的表單控制項目</vt:lpstr>
      <vt:lpstr>表單的運作方式</vt:lpstr>
      <vt:lpstr>表單結構</vt:lpstr>
      <vt:lpstr>表單結構</vt:lpstr>
      <vt:lpstr>表單控制標籤&lt;label&gt;</vt:lpstr>
      <vt:lpstr>群組項目&lt;fieldset&gt;</vt:lpstr>
      <vt:lpstr>文字輸入元素</vt:lpstr>
      <vt:lpstr>文字輸入方塊 &lt;input&gt;</vt:lpstr>
      <vt:lpstr>密碼輸入欄位</vt:lpstr>
      <vt:lpstr>多行文字方塊－&lt;textarea&gt;</vt:lpstr>
      <vt:lpstr>多行文字方塊－&lt;textarea&gt;</vt:lpstr>
      <vt:lpstr>多行文字方塊－&lt;text area&gt;</vt:lpstr>
      <vt:lpstr>表單驗證</vt:lpstr>
      <vt:lpstr>表單驗證</vt:lpstr>
      <vt:lpstr>其他輸入表單</vt:lpstr>
      <vt:lpstr>表單元素_1</vt:lpstr>
      <vt:lpstr>選單元素</vt:lpstr>
      <vt:lpstr>單一選擇(Radio button)</vt:lpstr>
      <vt:lpstr>選取方塊</vt:lpstr>
      <vt:lpstr>下拉式選單</vt:lpstr>
      <vt:lpstr>下拉式選單</vt:lpstr>
      <vt:lpstr>下拉式選單</vt:lpstr>
      <vt:lpstr>列表式選單</vt:lpstr>
      <vt:lpstr>列表式選單-多重選擇項&lt;multiple&gt;</vt:lpstr>
      <vt:lpstr>按鈕元素</vt:lpstr>
      <vt:lpstr>按鈕元素</vt:lpstr>
      <vt:lpstr>按鈕元素</vt:lpstr>
      <vt:lpstr>按鈕元素</vt:lpstr>
      <vt:lpstr>Bootstrap-表單樣式</vt:lpstr>
      <vt:lpstr>Bootstrap-表單元素</vt:lpstr>
      <vt:lpstr>Bootstrap-表單元素</vt:lpstr>
      <vt:lpstr>Bootstrap-表單元素</vt:lpstr>
      <vt:lpstr>Bootstrap-表單元素(Checkbox/radio button)</vt:lpstr>
      <vt:lpstr>Bootstrap- 表單元素-寬度設定</vt:lpstr>
      <vt:lpstr>Bootstrap- 表單元素-輸入設定</vt:lpstr>
      <vt:lpstr>表單元素_2</vt:lpstr>
      <vt:lpstr>Bootstrap-表單元素的Layout設定</vt:lpstr>
      <vt:lpstr>Bootstrap- 表單元素(格線系統)</vt:lpstr>
      <vt:lpstr>Bootstrap- 表單元素(格線系統)</vt:lpstr>
      <vt:lpstr>Bootstrap- 表單元素(水平表單)</vt:lpstr>
      <vt:lpstr>Bootstrap- 表單元素(水平表單設定)</vt:lpstr>
      <vt:lpstr>Bootstrap- 表單元素(水平表單設定)</vt:lpstr>
      <vt:lpstr>Bootstrap- 表單元素_Column sizing</vt:lpstr>
      <vt:lpstr>Bootstrap- 表單元素_label and input sizing</vt:lpstr>
      <vt:lpstr>表單元素3 多欄位排版</vt:lpstr>
      <vt:lpstr>Bootstrap-按鈕樣式</vt:lpstr>
      <vt:lpstr>Bootstrap 按鈕-預設樣式</vt:lpstr>
      <vt:lpstr>Bootstrap 按鈕- 按鈕框線</vt:lpstr>
      <vt:lpstr>Bootstrap 按鈕-按鈕大小</vt:lpstr>
      <vt:lpstr>Bootstrap 按鈕 – Active / Disable</vt:lpstr>
      <vt:lpstr>Bootstrap 按鈕 - Spinner Buttons</vt:lpstr>
      <vt:lpstr>Bootstrap 按鈕群組</vt:lpstr>
      <vt:lpstr>Bootstrap 按鈕群組</vt:lpstr>
      <vt:lpstr>表單元素4 按鈕元素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Bootstrap 表單元素</dc:title>
  <dc:creator>Windows 使用者</dc:creator>
  <cp:lastModifiedBy>jo</cp:lastModifiedBy>
  <cp:revision>90</cp:revision>
  <dcterms:created xsi:type="dcterms:W3CDTF">2019-03-29T04:22:21Z</dcterms:created>
  <dcterms:modified xsi:type="dcterms:W3CDTF">2019-05-27T13:39:31Z</dcterms:modified>
</cp:coreProperties>
</file>